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media/image20.png" ContentType="image/png"/>
  <Override PartName="/ppt/media/image5.png" ContentType="image/png"/>
  <Override PartName="/ppt/media/image1.png" ContentType="image/png"/>
  <Override PartName="/ppt/media/image21.png" ContentType="image/png"/>
  <Override PartName="/ppt/media/image6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23.png" ContentType="image/png"/>
  <Override PartName="/ppt/media/image3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77" name="Рисунок 7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Рисунок 10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9" name="Line 2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0" name="Рисунок 13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1" name="CustomShape 3"/>
          <p:cNvSpPr/>
          <p:nvPr/>
        </p:nvSpPr>
        <p:spPr>
          <a:xfrm>
            <a:off x="836640" y="1659960"/>
            <a:ext cx="1051632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Гранты субъектам малого и среднего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предпринимательства,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созданным физическими лицами в возрасте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до 25 лет включительно, на финансовое обеспечение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расходов, связанных с реализацией проекта в сфере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предпринимательской деятельности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489320" y="523440"/>
            <a:ext cx="57315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Условия 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83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84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86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7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8" name="CustomShape 4"/>
          <p:cNvSpPr/>
          <p:nvPr/>
        </p:nvSpPr>
        <p:spPr>
          <a:xfrm>
            <a:off x="2600280" y="1647720"/>
            <a:ext cx="76842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Размер гранта от </a:t>
            </a:r>
            <a:r>
              <a:rPr b="1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100 тыс. до 500 тыс. руб.</a:t>
            </a: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 на одного получателя поддержки.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2016000" y="2827080"/>
            <a:ext cx="885276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Софинансирование (собственные средства)</a:t>
            </a:r>
            <a:br/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не менее 25%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2520000" y="3888000"/>
            <a:ext cx="72939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62212"/>
                </a:solidFill>
                <a:latin typeface="Times New Roman"/>
                <a:ea typeface="DejaVu Sans"/>
              </a:rPr>
              <a:t>Гранты предоставляются по результатам конкурса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736640" y="492120"/>
            <a:ext cx="8847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4000" spc="-7" strike="noStrike">
                <a:solidFill>
                  <a:srgbClr val="e85338"/>
                </a:solidFill>
                <a:latin typeface="Arial Narrow"/>
                <a:ea typeface="DejaVu Sans"/>
              </a:rPr>
              <a:t>Направления расходов гранта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92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93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6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7" name="CustomShape 4"/>
          <p:cNvSpPr/>
          <p:nvPr/>
        </p:nvSpPr>
        <p:spPr>
          <a:xfrm>
            <a:off x="1224000" y="1512000"/>
            <a:ext cx="10203480" cy="492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200" bIns="0">
            <a:spAutoFit/>
          </a:bodyPr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аренда нежилого помещения;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ремонт нежилого помещения, включая приобретение строительных материалов и оборудования;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аренда и (или) приобретение оргтехники, инвентаря, мебели;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выплата по передаче прав на франшизу (паушальный платёж);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технологическое присоединение к объектам инженерной инфраструктуры;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коммунальных услуг и услуг электроснабжения;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оформление результатов интеллектуальной деятельности;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основных средств, необходимых для реализации проектов;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услуг связи, в том числе информационно-телекоммуникационной сети Интернет;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оплата услуг рекламы и продвижения проекта в сети Интернет;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программного обеспечения;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сырья, расходных материалов, необходимых для производства;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первого взноса (аванса) при заключении договора лизинга и (или) лизинговых платежей;</a:t>
            </a:r>
            <a:endParaRPr b="0" lang="ru-RU" sz="18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1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реализация мероприятий по профилактике новой коронавирусной инфекции (COVID-2019), включая мероприятия, связанные с обеспечением выполнения санитарно-эпидемиологических требований.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36640" y="492120"/>
            <a:ext cx="8847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Не допускается затраты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99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100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3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CustomShape 4"/>
          <p:cNvSpPr/>
          <p:nvPr/>
        </p:nvSpPr>
        <p:spPr>
          <a:xfrm>
            <a:off x="975960" y="1741320"/>
            <a:ext cx="9935640" cy="206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200" bIns="0">
            <a:spAutoFit/>
          </a:bodyPr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налогов;</a:t>
            </a:r>
            <a:endParaRPr b="0" lang="ru-RU" sz="20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уплата процентов по займам и кредитам;</a:t>
            </a:r>
            <a:endParaRPr b="0" lang="ru-RU" sz="20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 виде авансов, задатка в счет товаров, работ, услуг;</a:t>
            </a:r>
            <a:endParaRPr b="0" lang="ru-RU" sz="20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НДС;</a:t>
            </a:r>
            <a:endParaRPr b="0" lang="ru-RU" sz="20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приобретение товаров, работ, услуг у физических лиц («самозанятых» граждан);</a:t>
            </a:r>
            <a:endParaRPr b="0" lang="ru-RU" sz="2000" spc="-1" strike="noStrike">
              <a:latin typeface="Arial"/>
            </a:endParaRPr>
          </a:p>
          <a:p>
            <a:pPr marL="228600" indent="-224280">
              <a:lnSpc>
                <a:spcPct val="90000"/>
              </a:lnSpc>
              <a:spcBef>
                <a:spcPts val="553"/>
              </a:spcBef>
              <a:buClr>
                <a:srgbClr val="404040"/>
              </a:buClr>
              <a:buFont typeface="Arial"/>
              <a:buChar char="•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заработная плата работников.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265400" y="473040"/>
            <a:ext cx="8847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Требования к участникам конкурса</a:t>
            </a:r>
            <a:endParaRPr b="0" lang="ru-RU" sz="3200" spc="-1" strike="noStrike">
              <a:latin typeface="Arial"/>
            </a:endParaRPr>
          </a:p>
        </p:txBody>
      </p:sp>
      <p:grpSp>
        <p:nvGrpSpPr>
          <p:cNvPr id="106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107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0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1" name="CustomShape 4"/>
          <p:cNvSpPr/>
          <p:nvPr/>
        </p:nvSpPr>
        <p:spPr>
          <a:xfrm>
            <a:off x="359640" y="737640"/>
            <a:ext cx="11371320" cy="569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Субъект МСП создан физическим лицом до 25 лет включительно;</a:t>
            </a:r>
            <a:endParaRPr b="0" lang="ru-RU" sz="24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Участвует в программе обучения</a:t>
            </a:r>
            <a:endParaRPr b="0" lang="ru-RU" sz="24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Зарегистрирован на территории Приморского края</a:t>
            </a:r>
            <a:endParaRPr b="0" lang="ru-RU" sz="24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Является субъектом МСП </a:t>
            </a:r>
            <a:endParaRPr b="0" lang="ru-RU" sz="24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Отсутствует задолженность по налогам (не должна превышать 300 тыс. руб)</a:t>
            </a:r>
            <a:endParaRPr b="0" lang="ru-RU" sz="24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4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Отсутствует </a:t>
            </a: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задолженность по возврату в краевой бюджет субсидий</a:t>
            </a:r>
            <a:endParaRPr b="0" lang="ru-RU" sz="25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Не находится в процессе реорганизации, ликвидации, банкротства</a:t>
            </a:r>
            <a:endParaRPr b="0" lang="ru-RU" sz="25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Отсутствуют сведения о дисквалифицированных руководителе</a:t>
            </a:r>
            <a:endParaRPr b="0" lang="ru-RU" sz="25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Имеет разработанный проект </a:t>
            </a:r>
            <a:endParaRPr b="0" lang="ru-RU" sz="25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Запрет на приобретение иностранной валюты за счёт средств гранта</a:t>
            </a:r>
            <a:endParaRPr b="0" lang="ru-RU" sz="2500" spc="-1" strike="noStrike">
              <a:latin typeface="Arial"/>
            </a:endParaRPr>
          </a:p>
          <a:p>
            <a:pPr marL="633600" indent="-214200" algn="just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Wingdings" charset="2"/>
              <a:buChar char=""/>
            </a:pPr>
            <a:r>
              <a:rPr b="1" lang="ru-RU" sz="25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Согласен на осуществление проверок</a:t>
            </a:r>
            <a:endParaRPr b="0" lang="ru-RU" sz="25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5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652400" y="473040"/>
            <a:ext cx="8847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ed5338"/>
                </a:solidFill>
                <a:latin typeface="Arial Narrow"/>
                <a:ea typeface="DejaVu Sans"/>
              </a:rPr>
              <a:t>Документы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13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114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6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7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8" name="CustomShape 4"/>
          <p:cNvSpPr/>
          <p:nvPr/>
        </p:nvSpPr>
        <p:spPr>
          <a:xfrm>
            <a:off x="457200" y="1190520"/>
            <a:ext cx="1137132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Заявка (по форме)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Копии учредительных документов (устав для ООО)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Описание проекта (по форме)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Презентация проекта (по форме)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Смета проекта с расшифровкой затрат (по форме)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Гарантийное обязательство (по форме)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Сертификат участия в обучающей программе </a:t>
            </a: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Копия страницы паспорта гражданина РФ, на которой указана дата рождения физического лица, зарегистрировавшегося в качестве ИП/ООО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Выписку из ЕГРЮЛ/ЕГРИП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Справку ФНС об отсутствии задолженности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Выписку из реестра дисквалифицированных лиц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2037600" y="5187600"/>
            <a:ext cx="89046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 представляются в виде одного тома прошитого и пронумерованного и скрепляются печатью,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 также на электронном носителе.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652400" y="473040"/>
            <a:ext cx="8847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ed5338"/>
                </a:solidFill>
                <a:latin typeface="Arial Narrow"/>
                <a:ea typeface="DejaVu Sans"/>
              </a:rPr>
              <a:t>Требования к отчётности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21" name="Group 2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122" name="Рисунок 36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Рисунок 37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4" name="Line 3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5" name="Рисунок 39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6" name="CustomShape 4"/>
          <p:cNvSpPr/>
          <p:nvPr/>
        </p:nvSpPr>
        <p:spPr>
          <a:xfrm>
            <a:off x="361440" y="1757520"/>
            <a:ext cx="11371320" cy="28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Результат - полное расходование средств гранта на реализацию проекта в соответствии с заявленными направлениями расходов в срок до 31.12.2023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Осуществление деятельности в течение трех лет после года получения гранта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Отчёты об использования гранта и о достижении результатов предоставления гранта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38760">
              <a:lnSpc>
                <a:spcPct val="100000"/>
              </a:lnSpc>
              <a:buClr>
                <a:srgbClr val="404040"/>
              </a:buClr>
              <a:buFont typeface="Wingdings" charset="2"/>
              <a:buChar char=""/>
            </a:pPr>
            <a:r>
              <a:rPr b="1" lang="ru-RU" sz="20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Достижение заявленного результата реализации проекта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"/>
          <p:cNvGrpSpPr/>
          <p:nvPr/>
        </p:nvGrpSpPr>
        <p:grpSpPr>
          <a:xfrm>
            <a:off x="395640" y="173880"/>
            <a:ext cx="11514240" cy="992160"/>
            <a:chOff x="395640" y="173880"/>
            <a:chExt cx="11514240" cy="992160"/>
          </a:xfrm>
        </p:grpSpPr>
        <p:pic>
          <p:nvPicPr>
            <p:cNvPr id="128" name="Рисунок 8" descr=""/>
            <p:cNvPicPr/>
            <p:nvPr/>
          </p:nvPicPr>
          <p:blipFill>
            <a:blip r:embed="rId1"/>
            <a:srcRect l="8789" t="21732" r="5975" b="10866"/>
            <a:stretch/>
          </p:blipFill>
          <p:spPr>
            <a:xfrm>
              <a:off x="395640" y="315360"/>
              <a:ext cx="965160" cy="76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Рисунок 10" descr=""/>
            <p:cNvPicPr/>
            <p:nvPr/>
          </p:nvPicPr>
          <p:blipFill>
            <a:blip r:embed="rId2"/>
            <a:srcRect l="0" t="57215" r="0" b="0"/>
            <a:stretch/>
          </p:blipFill>
          <p:spPr>
            <a:xfrm>
              <a:off x="11070720" y="247680"/>
              <a:ext cx="839160" cy="75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0" name="Line 2"/>
            <p:cNvSpPr/>
            <p:nvPr/>
          </p:nvSpPr>
          <p:spPr>
            <a:xfrm flipV="1">
              <a:off x="1265040" y="1007280"/>
              <a:ext cx="10518480" cy="8640"/>
            </a:xfrm>
            <a:prstGeom prst="line">
              <a:avLst/>
            </a:prstGeom>
            <a:ln w="12600">
              <a:solidFill>
                <a:srgbClr val="ed533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1" name="Рисунок 13" descr=""/>
            <p:cNvPicPr/>
            <p:nvPr/>
          </p:nvPicPr>
          <p:blipFill>
            <a:blip r:embed="rId3"/>
            <a:stretch/>
          </p:blipFill>
          <p:spPr>
            <a:xfrm>
              <a:off x="9574560" y="173880"/>
              <a:ext cx="1852920" cy="992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3"/>
          <p:cNvSpPr/>
          <p:nvPr/>
        </p:nvSpPr>
        <p:spPr>
          <a:xfrm>
            <a:off x="1489320" y="523440"/>
            <a:ext cx="8145360" cy="4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ed5338"/>
                </a:solidFill>
                <a:latin typeface="Arial Narrow"/>
                <a:ea typeface="DejaVu Sans"/>
              </a:rPr>
              <a:t>Контакты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457200" y="1190520"/>
            <a:ext cx="11371320" cy="31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5" strike="noStrike">
                <a:solidFill>
                  <a:srgbClr val="404040"/>
                </a:solidFill>
                <a:latin typeface="Times New Roman"/>
                <a:ea typeface="DejaVu Sans"/>
              </a:rPr>
              <a:t>Конкурсный отбор идет с 15 июня по 1 сентября 2022 года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5" strike="noStrike" u="sng">
                <a:solidFill>
                  <a:srgbClr val="404040"/>
                </a:solidFill>
                <a:uFillTx/>
                <a:latin typeface="Times New Roman"/>
                <a:ea typeface="DejaVu Sans"/>
              </a:rPr>
              <a:t>Центр «Мой бизнес»: 220-79-59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800" spc="-15" strike="noStrike" u="sng">
                <a:solidFill>
                  <a:srgbClr val="404040"/>
                </a:solidFill>
                <a:uFillTx/>
                <a:latin typeface="Times New Roman"/>
                <a:ea typeface="DejaVu Sans"/>
              </a:rPr>
              <a:t>Минэкономразвития ПК: 220-54-60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13307</TotalTime>
  <Application>LibreOffice/6.3.5.2$Linux_X86_64 LibreOffice_project/30$Build-2</Application>
  <Words>446</Words>
  <Paragraphs>74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2020-08-18T04:53:48Z</dcterms:created>
  <dc:creator>Дмитриенко Сергей Михайлович</dc:creator>
  <dc:description/>
  <dc:language>ru-RU</dc:language>
  <cp:lastModifiedBy>Наталья Владимировна Каплюк</cp:lastModifiedBy>
  <cp:lastPrinted>2022-05-20T11:26:15Z</cp:lastPrinted>
  <dcterms:modified xsi:type="dcterms:W3CDTF">2022-06-28T13:09:00Z</dcterms:modified>
  <cp:revision>228</cp:revision>
  <dc:subject/>
  <dc:title>Поддержка малого и среднего предпринимательства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