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695" r:id="rId2"/>
    <p:sldId id="2134805555" r:id="rId3"/>
    <p:sldId id="2146" r:id="rId4"/>
    <p:sldId id="1365" r:id="rId5"/>
    <p:sldId id="2134805574" r:id="rId6"/>
    <p:sldId id="2134805572" r:id="rId7"/>
    <p:sldId id="2134805569" r:id="rId8"/>
    <p:sldId id="2523" r:id="rId9"/>
    <p:sldId id="278" r:id="rId10"/>
    <p:sldId id="2134805567" r:id="rId11"/>
    <p:sldId id="2134805575" r:id="rId12"/>
    <p:sldId id="1078" r:id="rId13"/>
    <p:sldId id="2384" r:id="rId14"/>
    <p:sldId id="2147479908" r:id="rId15"/>
    <p:sldId id="2147479888" r:id="rId16"/>
    <p:sldId id="2147479906" r:id="rId17"/>
    <p:sldId id="2147479902" r:id="rId18"/>
    <p:sldId id="2147479890" r:id="rId19"/>
    <p:sldId id="2147479891" r:id="rId20"/>
    <p:sldId id="2147479903" r:id="rId21"/>
    <p:sldId id="2147479904" r:id="rId22"/>
    <p:sldId id="2147479905" r:id="rId23"/>
    <p:sldId id="2147479892" r:id="rId24"/>
    <p:sldId id="2147479893" r:id="rId25"/>
    <p:sldId id="2556" r:id="rId26"/>
    <p:sldId id="2134805516" r:id="rId27"/>
    <p:sldId id="2134805576" r:id="rId28"/>
    <p:sldId id="2693" r:id="rId29"/>
    <p:sldId id="2147479889" r:id="rId30"/>
    <p:sldId id="2370" r:id="rId31"/>
    <p:sldId id="2147479907" r:id="rId32"/>
    <p:sldId id="2652" r:id="rId33"/>
    <p:sldId id="2592" r:id="rId34"/>
    <p:sldId id="2700" r:id="rId35"/>
    <p:sldId id="2682" r:id="rId36"/>
    <p:sldId id="2553" r:id="rId37"/>
    <p:sldId id="257" r:id="rId38"/>
    <p:sldId id="2586" r:id="rId39"/>
    <p:sldId id="2134805577" r:id="rId40"/>
    <p:sldId id="2134805571" r:id="rId41"/>
    <p:sldId id="2512" r:id="rId42"/>
    <p:sldId id="271" r:id="rId43"/>
    <p:sldId id="1374" r:id="rId44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8535F09-9358-9748-B5ED-EC7830F4E902}">
          <p14:sldIdLst/>
        </p14:section>
        <p14:section name="Раздел по умолчанию" id="{E5D3E433-1EE2-45D3-BCB8-B989C19C6925}">
          <p14:sldIdLst>
            <p14:sldId id="2695"/>
            <p14:sldId id="2134805555"/>
            <p14:sldId id="2146"/>
            <p14:sldId id="1365"/>
            <p14:sldId id="2134805574"/>
            <p14:sldId id="2134805572"/>
            <p14:sldId id="2134805569"/>
            <p14:sldId id="2523"/>
            <p14:sldId id="278"/>
            <p14:sldId id="2134805567"/>
            <p14:sldId id="2134805575"/>
            <p14:sldId id="1078"/>
            <p14:sldId id="2384"/>
            <p14:sldId id="2147479908"/>
            <p14:sldId id="2147479888"/>
            <p14:sldId id="2147479906"/>
            <p14:sldId id="2147479902"/>
            <p14:sldId id="2147479890"/>
            <p14:sldId id="2147479891"/>
            <p14:sldId id="2147479903"/>
            <p14:sldId id="2147479904"/>
            <p14:sldId id="2147479905"/>
            <p14:sldId id="2147479892"/>
            <p14:sldId id="2147479893"/>
            <p14:sldId id="2556"/>
            <p14:sldId id="2134805516"/>
            <p14:sldId id="2134805576"/>
            <p14:sldId id="2693"/>
            <p14:sldId id="2147479889"/>
            <p14:sldId id="2370"/>
            <p14:sldId id="2147479907"/>
            <p14:sldId id="2652"/>
            <p14:sldId id="2592"/>
            <p14:sldId id="2700"/>
            <p14:sldId id="2682"/>
            <p14:sldId id="2553"/>
            <p14:sldId id="257"/>
            <p14:sldId id="2586"/>
            <p14:sldId id="2134805577"/>
            <p14:sldId id="2134805571"/>
            <p14:sldId id="2512"/>
            <p14:sldId id="271"/>
            <p14:sldId id="13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зьмина Юлия" initials="КЮ" lastIdx="2" clrIdx="0">
    <p:extLst>
      <p:ext uri="{19B8F6BF-5375-455C-9EA6-DF929625EA0E}">
        <p15:presenceInfo xmlns:p15="http://schemas.microsoft.com/office/powerpoint/2012/main" userId="S-1-5-21-2852970222-314091308-373825801-52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F42E"/>
    <a:srgbClr val="63666A"/>
    <a:srgbClr val="04A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140"/>
    <p:restoredTop sz="96327"/>
  </p:normalViewPr>
  <p:slideViewPr>
    <p:cSldViewPr snapToGrid="0" snapToObjects="1">
      <p:cViewPr varScale="1">
        <p:scale>
          <a:sx n="67" d="100"/>
          <a:sy n="67" d="100"/>
        </p:scale>
        <p:origin x="184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9AFDA-DFD1-D04A-A050-578D2119906D}" type="datetimeFigureOut">
              <a:rPr lang="en-RU" smtClean="0"/>
              <a:t>6/17/25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747B9-B526-1646-874F-155CE07786D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31904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F575C-A085-4A06-96E6-19C69E9499C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7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F575C-A085-4A06-96E6-19C69E9499C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7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16426-26A9-4753-9C26-7D285152D30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051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http://ikranastol.ru/ikra_krasnaya_lososevaya/ikra_gorbusha_vesovaya_kub_26_kg_vostochny_bereg.html</a:t>
            </a:r>
            <a:endParaRPr lang="ru-RU" dirty="0"/>
          </a:p>
          <a:p>
            <a:r>
              <a:rPr lang="en-US" dirty="0"/>
              <a:t>https://2rybnyy.ru/ikra/ikra-lososevaya-keta-kubokontejner-25kg/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16426-26A9-4753-9C26-7D285152D30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2358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F575C-A085-4A06-96E6-19C69E9499CF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34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D416-7ABF-42B3-B2FE-E887F4761F05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135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9C626-7B6F-8641-AF0B-A79EB4721481}" type="slidenum">
              <a:rPr lang="en-RU" smtClean="0"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41200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D416-7ABF-42B3-B2FE-E887F4761F0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894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16426-26A9-4753-9C26-7D285152D30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435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F575C-A085-4A06-96E6-19C69E9499C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92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16426-26A9-4753-9C26-7D285152D30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162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F575C-A085-4A06-96E6-19C69E9499C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92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dirty="0" err="1"/>
              <a:t>Notes</a:t>
            </a:r>
            <a:r>
              <a:rPr lang="ru-RU"/>
              <a:t> view: </a:t>
            </a:r>
            <a:fld id="{128CEAFE-FA94-43E5-B0FF-D47E1CCDD1B4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415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dirty="0"/>
              <a:t>Notes view: </a:t>
            </a:r>
            <a:fld id="{128CEAFE-FA94-43E5-B0FF-D47E1CCDD1B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09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B08F-6EFF-474D-A583-3264B2717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955DF-D71B-1A4A-867C-76BAB0A32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74EB5-2D6A-404D-971B-EAD77E09E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BDDC5-A27E-3344-AEBA-D4D5892E3003}" type="datetimeFigureOut">
              <a:rPr lang="en-RU" smtClean="0"/>
              <a:t>6/17/25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44570-0611-6843-964B-F99B5D759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1C912-2A92-5245-AD6C-CFB516864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841B-9294-9448-BADF-57A84A4FD1D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42781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885AF-82A6-2040-8CC7-3A0C3208D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462FA1-AE1D-CB4E-9A68-2563524C6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E3103-ED12-9C45-8CDC-D03F4E949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BDDC5-A27E-3344-AEBA-D4D5892E3003}" type="datetimeFigureOut">
              <a:rPr lang="en-RU" smtClean="0"/>
              <a:t>6/17/25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A1A64-44EB-E14A-88F8-7782C9D3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40F22-A92D-F540-9624-67206AC6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841B-9294-9448-BADF-57A84A4FD1D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312626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A6790A-17F0-7F49-847D-4576846A4B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D4CAB-6200-DF4A-8002-F19525394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00A33-49C6-DD4E-BBC5-D3F531CFB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BDDC5-A27E-3344-AEBA-D4D5892E3003}" type="datetimeFigureOut">
              <a:rPr lang="en-RU" smtClean="0"/>
              <a:t>6/17/25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28B9-7443-9D44-BBD1-5034D020E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CFD0F-AAB2-3846-930A-7EC168F7C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841B-9294-9448-BADF-57A84A4FD1D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23169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309900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 hidden="1">
            <a:extLst>
              <a:ext uri="{FF2B5EF4-FFF2-40B4-BE49-F238E27FC236}">
                <a16:creationId xmlns:a16="http://schemas.microsoft.com/office/drawing/2014/main" id="{83906052-BB93-4A9D-83D9-844459518E4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b="0" i="0" baseline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1"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fld id="{49DD6DC4-2FE5-4E64-AE7F-56467372D883}" type="datetime1">
              <a:rPr lang="LID4096" smtClean="0"/>
              <a:t>6/17/25</a:t>
            </a:fld>
            <a:endParaRPr lang="ru-RU"/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629400" y="151901"/>
            <a:ext cx="10933801" cy="941796"/>
          </a:xfrm>
        </p:spPr>
        <p:txBody>
          <a:bodyPr anchor="ctr"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  <a:sym typeface="+mj-lt"/>
              </a:defRPr>
            </a:lvl1pPr>
          </a:lstStyle>
          <a:p>
            <a:r>
              <a:rPr lang="ru-RU"/>
              <a:t>Click to add title</a:t>
            </a:r>
          </a:p>
        </p:txBody>
      </p:sp>
      <p:sp>
        <p:nvSpPr>
          <p:cNvPr id="9" name="Прямоугольник 8" hidden="1">
            <a:extLst>
              <a:ext uri="{FF2B5EF4-FFF2-40B4-BE49-F238E27FC236}">
                <a16:creationId xmlns:a16="http://schemas.microsoft.com/office/drawing/2014/main" id="{F88B0A4A-81C2-4AF4-8CDF-D8E32859945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b="0" i="0" baseline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14" name="Copyright" hidden="1">
            <a:extLst>
              <a:ext uri="{FF2B5EF4-FFF2-40B4-BE49-F238E27FC236}">
                <a16:creationId xmlns:a16="http://schemas.microsoft.com/office/drawing/2014/main" id="{1858C75B-F07A-482D-9831-0E1B64875A66}"/>
              </a:ext>
            </a:extLst>
          </p:cNvPr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5" name="FooterSimple" hidden="1">
            <a:extLst>
              <a:ext uri="{FF2B5EF4-FFF2-40B4-BE49-F238E27FC236}">
                <a16:creationId xmlns:a16="http://schemas.microsoft.com/office/drawing/2014/main" id="{A721DD66-78CF-4C71-9C53-DDE41B927AE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069411"/>
            <a:ext cx="2743200" cy="1938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20181031_Обзор проекта маркировки_Добродеев ВГТРК_v1.pptx</a:t>
            </a:r>
          </a:p>
        </p:txBody>
      </p:sp>
    </p:spTree>
    <p:extLst>
      <p:ext uri="{BB962C8B-B14F-4D97-AF65-F5344CB8AC3E}">
        <p14:creationId xmlns:p14="http://schemas.microsoft.com/office/powerpoint/2010/main" val="390984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CB99-7922-9A40-A9CE-6E017487A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E671A-F091-5548-85E7-1252DDEBD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7E826-2D55-A743-9F3A-2A05D9C8C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BDDC5-A27E-3344-AEBA-D4D5892E3003}" type="datetimeFigureOut">
              <a:rPr lang="en-RU" smtClean="0"/>
              <a:t>6/17/25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D90B0-4352-7540-A04B-F43E6B76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5BEC7-ACCE-554C-B1E7-961076BC8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841B-9294-9448-BADF-57A84A4FD1D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92253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43BF-53C2-B146-8E92-862546C7A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D4105-4377-D64D-B746-37334DE57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F8EB4-7C5D-B647-9741-3F7FFE42B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BDDC5-A27E-3344-AEBA-D4D5892E3003}" type="datetimeFigureOut">
              <a:rPr lang="en-RU" smtClean="0"/>
              <a:t>6/17/25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DF81C-968E-C243-B9E0-45A43E5C1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EFE31-3297-3649-B46F-F25ED53D3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841B-9294-9448-BADF-57A84A4FD1D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22988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84960-7FCD-E54A-B1E8-6C5999DA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39F5-E4C8-674D-BF58-D4F32746F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D32C9E-76C3-1547-86C6-C605C08E6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7E010-D4C9-4246-9C6E-F592DA655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BDDC5-A27E-3344-AEBA-D4D5892E3003}" type="datetimeFigureOut">
              <a:rPr lang="en-RU" smtClean="0"/>
              <a:t>6/17/25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5EC7B-ACF6-FD47-BF37-746029FEA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BAAEF-F9B8-6845-8518-2F27CA22F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841B-9294-9448-BADF-57A84A4FD1D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7671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91BF2-4D45-9A4D-AD63-86270984D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A0983-ADF6-1443-B243-F932F7116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D0E58-1012-7B4E-BBA6-05F8DB6A5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35A904-5499-6C44-B380-12C4D2FF33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7BE015-8C51-894B-B54F-18C508066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48199A-BB97-7341-A69C-D0EFB5FB5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BDDC5-A27E-3344-AEBA-D4D5892E3003}" type="datetimeFigureOut">
              <a:rPr lang="en-RU" smtClean="0"/>
              <a:t>6/17/25</a:t>
            </a:fld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9D9556-9F0F-7349-9FCB-E7DF393DA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4B4FC6-0B58-B64F-A091-B87E0D87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841B-9294-9448-BADF-57A84A4FD1D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151643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7DE9-4E8C-D34C-82D7-6A8F1CF01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E4FE9-A7E7-D945-8818-A6DCF17DF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BDDC5-A27E-3344-AEBA-D4D5892E3003}" type="datetimeFigureOut">
              <a:rPr lang="en-RU" smtClean="0"/>
              <a:t>6/17/25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330671-49BD-2B43-89E8-DBA816078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7EC8B-CD5F-E34B-88A2-2E3CBF242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841B-9294-9448-BADF-57A84A4FD1D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7906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56906A-3D66-9945-B80D-55C44751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BDDC5-A27E-3344-AEBA-D4D5892E3003}" type="datetimeFigureOut">
              <a:rPr lang="en-RU" smtClean="0"/>
              <a:t>6/17/25</a:t>
            </a:fld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C9BDE-FB7C-5546-A034-F65E8717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A6AF4-A90C-C846-A434-057E596F6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841B-9294-9448-BADF-57A84A4FD1D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6498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3CBFC-927E-6B40-8AFB-3B26247BB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6983F-C704-B442-BA55-B23282298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A84D9-D0EA-1246-AFEF-BA23D7241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A6A65-3466-1A44-99EE-FC4F0A08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BDDC5-A27E-3344-AEBA-D4D5892E3003}" type="datetimeFigureOut">
              <a:rPr lang="en-RU" smtClean="0"/>
              <a:t>6/17/25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3DBE4-16A5-9147-9ECD-0B774A1DA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16800-A262-E248-84ED-959A62CA5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841B-9294-9448-BADF-57A84A4FD1D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7954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351FD-8B45-6F4F-8CCD-912C5310A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3F570-C064-B448-867B-5258878869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915EF-77CD-FB4B-8407-D5734413A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114FB-1591-3B4F-A3B5-E3A779D66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BDDC5-A27E-3344-AEBA-D4D5892E3003}" type="datetimeFigureOut">
              <a:rPr lang="en-RU" smtClean="0"/>
              <a:t>6/17/25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955910-8980-4A49-AB67-FF3DDAFB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91A1F-9C1A-E94C-BCFA-63B6A15BD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841B-9294-9448-BADF-57A84A4FD1D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738030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678A8B-09AF-134B-AEF2-8906C6E2E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2D122-01F5-0C45-8105-98B093AEA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5C198-E442-884E-9194-B52DE894AC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BDDC5-A27E-3344-AEBA-D4D5892E3003}" type="datetimeFigureOut">
              <a:rPr lang="en-RU" smtClean="0"/>
              <a:t>6/17/25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37AEE-32D0-2344-84BA-06B5BA70C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42F46-7D08-7B41-973C-7367D3DCF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1841B-9294-9448-BADF-57A84A4FD1DD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51093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31.emf"/><Relationship Id="rId10" Type="http://schemas.openxmlformats.org/officeDocument/2006/relationships/image" Target="../media/image52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81.png"/><Relationship Id="rId5" Type="http://schemas.openxmlformats.org/officeDocument/2006/relationships/image" Target="../media/image80.emf"/><Relationship Id="rId10" Type="http://schemas.openxmlformats.org/officeDocument/2006/relationships/image" Target="../media/image85.jpeg"/><Relationship Id="rId4" Type="http://schemas.openxmlformats.org/officeDocument/2006/relationships/oleObject" Target="../embeddings/oleObject5.bin"/><Relationship Id="rId9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95;&#1077;&#1089;&#1090;&#1085;&#1099;&#1081;&#1079;&#1085;&#1072;&#1082;.&#1088;&#1092;/business/projects/sweets/try-work/manufacturer/testing/" TargetMode="External"/><Relationship Id="rId2" Type="http://schemas.openxmlformats.org/officeDocument/2006/relationships/hyperlink" Target="http://publication.pravo.gov.ru/document/0001202505310035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markirovka.crpt.ru/register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png"/><Relationship Id="rId7" Type="http://schemas.openxmlformats.org/officeDocument/2006/relationships/image" Target="../media/image4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hyperlink" Target="https://t.me/oms_ttis_notification" TargetMode="External"/><Relationship Id="rId9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95;&#1077;&#1089;&#1090;&#1085;&#1099;&#1081;&#1079;&#1085;&#1072;&#1082;.&#1088;&#1092;/business/projects/beer/equipment/program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&#1095;&#1077;&#1089;&#1090;&#1085;&#1099;&#1081;&#1079;&#1085;&#1072;&#1082;.&#1088;&#1092;/business/projects/sweets/discount/equipment_discount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95;&#1077;&#1089;&#1090;&#1085;&#1072;&#1103;&#1088;&#1072;&#1089;&#1089;&#1088;&#1086;&#1095;&#1082;&#1072;.&#1088;&#1092;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13.xml"/><Relationship Id="rId7" Type="http://schemas.openxmlformats.org/officeDocument/2006/relationships/hyperlink" Target="https://&#1095;&#1077;&#1089;&#1090;&#1085;&#1099;&#1081;&#1079;&#1085;&#1072;&#1082;.&#1088;&#1092;/business/projects/sweets/instructions/" TargetMode="Externa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96.png"/><Relationship Id="rId5" Type="http://schemas.openxmlformats.org/officeDocument/2006/relationships/image" Target="../media/image95.emf"/><Relationship Id="rId4" Type="http://schemas.openxmlformats.org/officeDocument/2006/relationships/oleObject" Target="../embeddings/oleObject6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vegoils@crpt.ru" TargetMode="Externa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hyperlink" Target="mailto:sweets@crpt.ru" TargetMode="External"/><Relationship Id="rId10" Type="http://schemas.openxmlformats.org/officeDocument/2006/relationships/image" Target="../media/image32.png"/><Relationship Id="rId4" Type="http://schemas.openxmlformats.org/officeDocument/2006/relationships/image" Target="../media/image35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FD4D69-44E7-AC14-C965-C354B2110149}"/>
              </a:ext>
            </a:extLst>
          </p:cNvPr>
          <p:cNvSpPr/>
          <p:nvPr/>
        </p:nvSpPr>
        <p:spPr>
          <a:xfrm>
            <a:off x="6571281" y="2722"/>
            <a:ext cx="6090833" cy="6858000"/>
          </a:xfrm>
          <a:prstGeom prst="rect">
            <a:avLst/>
          </a:prstGeom>
          <a:gradFill flip="none" rotWithShape="1">
            <a:gsLst>
              <a:gs pos="53000">
                <a:srgbClr val="F2EFF2"/>
              </a:gs>
              <a:gs pos="0">
                <a:srgbClr val="F5F2F5"/>
              </a:gs>
              <a:gs pos="100000">
                <a:srgbClr val="ECEAE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Фигура"/>
          <p:cNvSpPr/>
          <p:nvPr/>
        </p:nvSpPr>
        <p:spPr>
          <a:xfrm>
            <a:off x="375124" y="-18654"/>
            <a:ext cx="7795750" cy="6895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6965" y="21600"/>
                </a:lnTo>
                <a:lnTo>
                  <a:pt x="21600" y="10800"/>
                </a:lnTo>
                <a:lnTo>
                  <a:pt x="1696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72" name="Фигура"/>
          <p:cNvSpPr/>
          <p:nvPr/>
        </p:nvSpPr>
        <p:spPr>
          <a:xfrm>
            <a:off x="-7938" y="-18654"/>
            <a:ext cx="7795749" cy="6895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6667" y="21600"/>
                </a:lnTo>
                <a:lnTo>
                  <a:pt x="21600" y="10800"/>
                </a:lnTo>
                <a:lnTo>
                  <a:pt x="16667" y="0"/>
                </a:lnTo>
                <a:lnTo>
                  <a:pt x="0" y="0"/>
                </a:lnTo>
                <a:close/>
              </a:path>
            </a:pathLst>
          </a:custGeom>
          <a:solidFill>
            <a:srgbClr val="63666A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ru-RU" sz="1600" kern="0" dirty="0">
              <a:solidFill>
                <a:srgbClr val="5E5E5E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7" name="Рисунок 12">
            <a:extLst>
              <a:ext uri="{FF2B5EF4-FFF2-40B4-BE49-F238E27FC236}">
                <a16:creationId xmlns:a16="http://schemas.microsoft.com/office/drawing/2014/main" id="{36C0BAA1-1AE1-57BC-1433-4B6DCF1DF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37" y="5644430"/>
            <a:ext cx="3920996" cy="733563"/>
          </a:xfrm>
          <a:prstGeom prst="rect">
            <a:avLst/>
          </a:prstGeom>
        </p:spPr>
      </p:pic>
      <p:sp>
        <p:nvSpPr>
          <p:cNvPr id="9" name="On-trade драйвер продаж">
            <a:extLst>
              <a:ext uri="{FF2B5EF4-FFF2-40B4-BE49-F238E27FC236}">
                <a16:creationId xmlns:a16="http://schemas.microsoft.com/office/drawing/2014/main" id="{62925254-F8B2-4386-BF4E-59AA0934368E}"/>
              </a:ext>
            </a:extLst>
          </p:cNvPr>
          <p:cNvSpPr txBox="1"/>
          <p:nvPr/>
        </p:nvSpPr>
        <p:spPr>
          <a:xfrm>
            <a:off x="330161" y="2510242"/>
            <a:ext cx="5883807" cy="494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90000"/>
              </a:lnSpc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3200" b="1" dirty="0">
                <a:solidFill>
                  <a:schemeClr val="bg1"/>
                </a:solidFill>
                <a:latin typeface="PT Sans Regular"/>
              </a:rPr>
              <a:t>ОБЯЗАТЕЛЬНАЯ МАРКИРОВКА</a:t>
            </a:r>
          </a:p>
        </p:txBody>
      </p:sp>
      <p:sp>
        <p:nvSpPr>
          <p:cNvPr id="10" name="On-trade драйвер продаж">
            <a:extLst>
              <a:ext uri="{FF2B5EF4-FFF2-40B4-BE49-F238E27FC236}">
                <a16:creationId xmlns:a16="http://schemas.microsoft.com/office/drawing/2014/main" id="{D694DD95-53B3-4B78-A202-744EA978F25E}"/>
              </a:ext>
            </a:extLst>
          </p:cNvPr>
          <p:cNvSpPr txBox="1"/>
          <p:nvPr/>
        </p:nvSpPr>
        <p:spPr>
          <a:xfrm>
            <a:off x="330161" y="3337134"/>
            <a:ext cx="5545708" cy="383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90000"/>
              </a:lnSpc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2400" b="1" dirty="0">
                <a:solidFill>
                  <a:schemeClr val="bg1"/>
                </a:solidFill>
                <a:latin typeface="PT Sans Regular"/>
              </a:rPr>
              <a:t>Сладости и кондитерские изделия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B78513-C485-4465-09C7-5A7EB8582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207" y="2245147"/>
            <a:ext cx="4740751" cy="422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242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A9E8218-B404-4AFB-900F-BEB7502B4953}"/>
              </a:ext>
            </a:extLst>
          </p:cNvPr>
          <p:cNvSpPr/>
          <p:nvPr/>
        </p:nvSpPr>
        <p:spPr>
          <a:xfrm>
            <a:off x="6226044" y="3905296"/>
            <a:ext cx="4860000" cy="504000"/>
          </a:xfrm>
          <a:prstGeom prst="rect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807C32-FE36-43DB-872F-0EDEF646A18B}"/>
              </a:ext>
            </a:extLst>
          </p:cNvPr>
          <p:cNvSpPr/>
          <p:nvPr/>
        </p:nvSpPr>
        <p:spPr>
          <a:xfrm>
            <a:off x="791819" y="3922084"/>
            <a:ext cx="4860000" cy="504000"/>
          </a:xfrm>
          <a:prstGeom prst="rect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685188-A4E5-4790-8A57-E2CCD4BB6374}"/>
              </a:ext>
            </a:extLst>
          </p:cNvPr>
          <p:cNvSpPr txBox="1"/>
          <p:nvPr/>
        </p:nvSpPr>
        <p:spPr>
          <a:xfrm>
            <a:off x="778555" y="2238442"/>
            <a:ext cx="4860000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ru-RU" sz="1400" b="1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МИНИМАЛЬНО</a:t>
            </a:r>
          </a:p>
          <a:p>
            <a:pPr lvl="0" algn="just"/>
            <a:r>
              <a:rPr lang="ru-RU" sz="1400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- </a:t>
            </a:r>
            <a:r>
              <a:rPr lang="ru-RU" sz="1400" dirty="0" err="1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сериализация</a:t>
            </a:r>
            <a:r>
              <a:rPr lang="ru-RU" sz="1400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 согласованного объема продукции на линиях производителя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ACC628-BE18-4C6B-94B9-8A61A2B366C3}"/>
              </a:ext>
            </a:extLst>
          </p:cNvPr>
          <p:cNvSpPr txBox="1"/>
          <p:nvPr/>
        </p:nvSpPr>
        <p:spPr>
          <a:xfrm>
            <a:off x="778557" y="458506"/>
            <a:ext cx="10120099" cy="4678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000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ТЕСТИРОВАНИЕ  ПРОЦЕССОВ МАРКИРОВКИ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FA6072-CC27-4BDA-80FA-4F660EEDAA88}"/>
              </a:ext>
            </a:extLst>
          </p:cNvPr>
          <p:cNvSpPr txBox="1"/>
          <p:nvPr/>
        </p:nvSpPr>
        <p:spPr>
          <a:xfrm>
            <a:off x="791819" y="4009357"/>
            <a:ext cx="486000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b="0">
                <a:solidFill>
                  <a:srgbClr val="404040"/>
                </a:solidFill>
                <a:latin typeface="PT Sans Regular"/>
              </a:defRPr>
            </a:lvl1pPr>
          </a:lstStyle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 случае тестирования УПД участнику необходимо:</a:t>
            </a:r>
          </a:p>
          <a:p>
            <a:pPr algn="just">
              <a:spcAft>
                <a:spcPts val="1200"/>
              </a:spcAft>
            </a:pP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ru-RU" sz="1400" dirty="0">
                <a:latin typeface="PT Sans" panose="020B0503020203020204" pitchFamily="34" charset="-52"/>
                <a:ea typeface="PT Sans" panose="020B0503020203020204" pitchFamily="34" charset="-52"/>
              </a:rPr>
              <a:t>- определить получателя УПД (ИНН, наименование). Получатель также должен пройти регистрацию в ГИС МТ и подключить товарную группу - сообщить наименование оператора ЭДО участника и принимающей стороны (не нужно, если тестирование будет через </a:t>
            </a:r>
            <a:r>
              <a:rPr lang="ru-RU" sz="1400" dirty="0" err="1">
                <a:latin typeface="PT Sans" panose="020B0503020203020204" pitchFamily="34" charset="-52"/>
                <a:ea typeface="PT Sans" panose="020B0503020203020204" pitchFamily="34" charset="-52"/>
              </a:rPr>
              <a:t>ЭДО.Лайт</a:t>
            </a:r>
            <a:r>
              <a:rPr lang="ru-RU" sz="1400" dirty="0">
                <a:latin typeface="PT Sans" panose="020B0503020203020204" pitchFamily="34" charset="-52"/>
                <a:ea typeface="PT Sans" panose="020B0503020203020204" pitchFamily="34" charset="-52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BB9307-1949-4DCD-8869-298AA457AF28}"/>
              </a:ext>
            </a:extLst>
          </p:cNvPr>
          <p:cNvSpPr txBox="1"/>
          <p:nvPr/>
        </p:nvSpPr>
        <p:spPr>
          <a:xfrm>
            <a:off x="6226044" y="3905296"/>
            <a:ext cx="4860000" cy="21467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b="0">
                <a:solidFill>
                  <a:srgbClr val="404040"/>
                </a:solidFill>
                <a:latin typeface="PT Sans Regular"/>
              </a:defRPr>
            </a:lvl1pPr>
          </a:lstStyle>
          <a:p>
            <a:pPr algn="just">
              <a:spcAft>
                <a:spcPts val="300"/>
              </a:spcAft>
            </a:pPr>
            <a:r>
              <a:rPr lang="en-US" sz="1400" dirty="0">
                <a:effectLst/>
                <a:latin typeface="PT Sans" panose="020B0503020203020204" pitchFamily="34" charset="-52"/>
                <a:ea typeface="PT Sans" panose="020B0503020203020204" pitchFamily="34" charset="-52"/>
              </a:rPr>
              <a:t>** </a:t>
            </a:r>
            <a:r>
              <a:rPr lang="ru-RU" sz="1400" dirty="0">
                <a:effectLst/>
                <a:latin typeface="PT Sans" panose="020B0503020203020204" pitchFamily="34" charset="-52"/>
                <a:ea typeface="PT Sans" panose="020B0503020203020204" pitchFamily="34" charset="-52"/>
              </a:rPr>
              <a:t>В случае </a:t>
            </a:r>
            <a:r>
              <a:rPr lang="ru-RU" sz="1400" dirty="0">
                <a:latin typeface="PT Sans" panose="020B0503020203020204" pitchFamily="34" charset="-52"/>
                <a:ea typeface="PT Sans" panose="020B0503020203020204" pitchFamily="34" charset="-52"/>
              </a:rPr>
              <a:t>тестирования </a:t>
            </a:r>
            <a:r>
              <a:rPr lang="ru-RU" sz="1400" dirty="0">
                <a:effectLst/>
                <a:latin typeface="PT Sans" panose="020B0503020203020204" pitchFamily="34" charset="-52"/>
                <a:ea typeface="PT Sans" panose="020B0503020203020204" pitchFamily="34" charset="-52"/>
              </a:rPr>
              <a:t>выбытия продукции через ККТ участнику необходимо:</a:t>
            </a:r>
          </a:p>
          <a:p>
            <a:pPr algn="just">
              <a:spcAft>
                <a:spcPts val="300"/>
              </a:spcAft>
            </a:pPr>
            <a:endParaRPr lang="ru-RU" sz="1400" dirty="0">
              <a:effectLst/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285750" indent="-285750" algn="just">
              <a:spcAft>
                <a:spcPts val="300"/>
              </a:spcAft>
              <a:buFontTx/>
              <a:buChar char="-"/>
            </a:pPr>
            <a:r>
              <a:rPr lang="ru-RU" sz="1400" dirty="0">
                <a:effectLst/>
                <a:latin typeface="PT Sans" panose="020B0503020203020204" pitchFamily="34" charset="-52"/>
                <a:ea typeface="PT Sans" panose="020B0503020203020204" pitchFamily="34" charset="-52"/>
              </a:rPr>
              <a:t>выбрать контрагента, готового протестировать процесс (ИНН, наименование). Контрагент </a:t>
            </a:r>
            <a:r>
              <a:rPr lang="ru-RU" sz="1400" dirty="0">
                <a:latin typeface="PT Sans" panose="020B0503020203020204" pitchFamily="34" charset="-52"/>
                <a:ea typeface="PT Sans" panose="020B0503020203020204" pitchFamily="34" charset="-52"/>
              </a:rPr>
              <a:t>должен пройти регистрацию в ГИС МТ и подключить товарную группу Возможно тестирование в розничном магазине участника (при наличии).</a:t>
            </a:r>
          </a:p>
          <a:p>
            <a:pPr marL="285750" indent="-285750" algn="just">
              <a:spcAft>
                <a:spcPts val="300"/>
              </a:spcAft>
              <a:buFontTx/>
              <a:buChar char="-"/>
            </a:pPr>
            <a:r>
              <a:rPr lang="ru-RU" sz="1400" dirty="0">
                <a:latin typeface="PT Sans" panose="020B0503020203020204" pitchFamily="34" charset="-52"/>
                <a:ea typeface="PT Sans" panose="020B0503020203020204" pitchFamily="34" charset="-52"/>
              </a:rPr>
              <a:t>сообщить наименование кассового ПО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32D511-2F91-4854-AED8-359EFFCDDF43}"/>
              </a:ext>
            </a:extLst>
          </p:cNvPr>
          <p:cNvSpPr txBox="1"/>
          <p:nvPr/>
        </p:nvSpPr>
        <p:spPr>
          <a:xfrm>
            <a:off x="778556" y="846468"/>
            <a:ext cx="9684725" cy="392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T Sans Bold" panose="020B0703020203020204" pitchFamily="34" charset="-52"/>
                <a:ea typeface="PT Sans Bold" panose="020B0703020203020204" pitchFamily="34" charset="-52"/>
                <a:cs typeface="+mn-cs"/>
              </a:rPr>
              <a:t>с нанесением кодов маркировки на продукцию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468464-B2CD-436A-AFDE-0953C769CF43}"/>
              </a:ext>
            </a:extLst>
          </p:cNvPr>
          <p:cNvSpPr txBox="1"/>
          <p:nvPr/>
        </p:nvSpPr>
        <p:spPr>
          <a:xfrm>
            <a:off x="6212781" y="2238442"/>
            <a:ext cx="4860000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 b="1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ОПЦИОНАЛЬНО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агрегация в набор/транспортную упаковку;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тестирование отгрузки маркированной продукции по УПД</a:t>
            </a:r>
            <a:r>
              <a:rPr lang="en-US" sz="1400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*</a:t>
            </a:r>
            <a:r>
              <a:rPr lang="ru-RU" sz="1400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выбытие маркированной продукции через контрольно-кассовую технику (ККТ)</a:t>
            </a:r>
            <a:r>
              <a:rPr lang="en-US" sz="1400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**</a:t>
            </a:r>
            <a:r>
              <a:rPr lang="ru-RU" sz="1400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.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105B0A-2629-4C55-A746-DB358000FD27}"/>
              </a:ext>
            </a:extLst>
          </p:cNvPr>
          <p:cNvSpPr txBox="1"/>
          <p:nvPr/>
        </p:nvSpPr>
        <p:spPr>
          <a:xfrm>
            <a:off x="778555" y="1596575"/>
            <a:ext cx="103074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Полный перечень всех мероприятий будет согласован и прописан в плане-графике проводимого эксперимента.</a:t>
            </a:r>
          </a:p>
        </p:txBody>
      </p:sp>
    </p:spTree>
    <p:extLst>
      <p:ext uri="{BB962C8B-B14F-4D97-AF65-F5344CB8AC3E}">
        <p14:creationId xmlns:p14="http://schemas.microsoft.com/office/powerpoint/2010/main" val="2171935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D40DAD-BE0E-C24C-AA60-823387880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30" r="14381"/>
          <a:stretch/>
        </p:blipFill>
        <p:spPr>
          <a:xfrm>
            <a:off x="6095999" y="0"/>
            <a:ext cx="6096001" cy="6848056"/>
          </a:xfrm>
          <a:prstGeom prst="rect">
            <a:avLst/>
          </a:prstGeom>
        </p:spPr>
      </p:pic>
      <p:sp>
        <p:nvSpPr>
          <p:cNvPr id="2" name="Прямоугольник 17">
            <a:extLst>
              <a:ext uri="{FF2B5EF4-FFF2-40B4-BE49-F238E27FC236}">
                <a16:creationId xmlns:a16="http://schemas.microsoft.com/office/drawing/2014/main" id="{E98D9F9B-83FB-436B-3141-0DBF79400756}"/>
              </a:ext>
            </a:extLst>
          </p:cNvPr>
          <p:cNvSpPr/>
          <p:nvPr/>
        </p:nvSpPr>
        <p:spPr>
          <a:xfrm>
            <a:off x="0" y="0"/>
            <a:ext cx="6095999" cy="6867940"/>
          </a:xfrm>
          <a:prstGeom prst="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>
              <a:highlight>
                <a:srgbClr val="595959"/>
              </a:highligh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Прямая соединительная линия 11">
            <a:extLst>
              <a:ext uri="{FF2B5EF4-FFF2-40B4-BE49-F238E27FC236}">
                <a16:creationId xmlns:a16="http://schemas.microsoft.com/office/drawing/2014/main" id="{04A07D1F-7E93-6163-BDE6-33F6A2C11ABD}"/>
              </a:ext>
            </a:extLst>
          </p:cNvPr>
          <p:cNvCxnSpPr>
            <a:cxnSpLocks/>
          </p:cNvCxnSpPr>
          <p:nvPr/>
        </p:nvCxnSpPr>
        <p:spPr>
          <a:xfrm flipH="1">
            <a:off x="703561" y="2565801"/>
            <a:ext cx="3530814" cy="0"/>
          </a:xfrm>
          <a:prstGeom prst="line">
            <a:avLst/>
          </a:prstGeom>
          <a:ln w="41275">
            <a:solidFill>
              <a:srgbClr val="F6F4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2">
            <a:extLst>
              <a:ext uri="{FF2B5EF4-FFF2-40B4-BE49-F238E27FC236}">
                <a16:creationId xmlns:a16="http://schemas.microsoft.com/office/drawing/2014/main" id="{85EA0FC6-1D7A-4A53-5209-CB0FD6213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560" y="5481565"/>
            <a:ext cx="3367545" cy="734125"/>
          </a:xfrm>
          <a:prstGeom prst="rect">
            <a:avLst/>
          </a:prstGeom>
        </p:spPr>
      </p:pic>
      <p:sp>
        <p:nvSpPr>
          <p:cNvPr id="11" name="Прямоугольник 3">
            <a:extLst>
              <a:ext uri="{FF2B5EF4-FFF2-40B4-BE49-F238E27FC236}">
                <a16:creationId xmlns:a16="http://schemas.microsoft.com/office/drawing/2014/main" id="{951CC84E-6A07-4835-B374-B01BEDE261F3}"/>
              </a:ext>
            </a:extLst>
          </p:cNvPr>
          <p:cNvSpPr/>
          <p:nvPr/>
        </p:nvSpPr>
        <p:spPr>
          <a:xfrm>
            <a:off x="703560" y="2009740"/>
            <a:ext cx="5392439" cy="551090"/>
          </a:xfrm>
          <a:prstGeom prst="rect">
            <a:avLst/>
          </a:prstGeom>
        </p:spPr>
        <p:txBody>
          <a:bodyPr wrap="square" lIns="0" tIns="0" rIns="0" bIns="180000" anchor="b">
            <a:spAutoFit/>
          </a:bodyPr>
          <a:lstStyle/>
          <a:p>
            <a:pPr defTabSz="839852">
              <a:lnSpc>
                <a:spcPct val="100000"/>
              </a:lnSpc>
            </a:pP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ТЕХНИЧЕСКИЕ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132576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8E841189-6E24-49EA-9893-B74D2F36E95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9" name="Скругленный прямоугольник 131">
            <a:extLst>
              <a:ext uri="{FF2B5EF4-FFF2-40B4-BE49-F238E27FC236}">
                <a16:creationId xmlns:a16="http://schemas.microsoft.com/office/drawing/2014/main" id="{87DE076D-61FE-D546-BEE9-C428C13E1C65}"/>
              </a:ext>
            </a:extLst>
          </p:cNvPr>
          <p:cNvSpPr/>
          <p:nvPr/>
        </p:nvSpPr>
        <p:spPr>
          <a:xfrm>
            <a:off x="590985" y="402150"/>
            <a:ext cx="7479590" cy="86706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A6D0E8-F35E-C345-93A3-6ECCFE9196EE}"/>
              </a:ext>
            </a:extLst>
          </p:cNvPr>
          <p:cNvSpPr txBox="1"/>
          <p:nvPr/>
        </p:nvSpPr>
        <p:spPr>
          <a:xfrm>
            <a:off x="804174" y="570311"/>
            <a:ext cx="628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PT Sans" panose="020B05030202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 способа нанесения кода маркировки</a:t>
            </a:r>
            <a:endParaRPr lang="x-none" b="1" dirty="0">
              <a:solidFill>
                <a:srgbClr val="6D6E71"/>
              </a:solidFill>
              <a:latin typeface="PT Sans" panose="020B0503020203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D4B6E647-0D6D-0247-A058-77A605C48314}"/>
              </a:ext>
            </a:extLst>
          </p:cNvPr>
          <p:cNvSpPr txBox="1"/>
          <p:nvPr/>
        </p:nvSpPr>
        <p:spPr>
          <a:xfrm>
            <a:off x="7485127" y="1526187"/>
            <a:ext cx="4118527" cy="150425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spcBef>
                <a:spcPts val="1000"/>
              </a:spcBef>
              <a:defRPr/>
            </a:pP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Типография </a:t>
            </a:r>
            <a:endParaRPr lang="en-US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marL="342900" lvl="0" indent="-342900" defTabSz="1193566" hangingPunct="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Оборудование цифровой печати</a:t>
            </a:r>
            <a:endParaRPr lang="en-US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defTabSz="1193566" hangingPunct="0">
              <a:spcBef>
                <a:spcPts val="1000"/>
              </a:spcBef>
              <a:defRPr/>
            </a:pP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Производитель </a:t>
            </a:r>
            <a:endParaRPr lang="en-US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marL="342900" lvl="0" indent="-342900" defTabSz="1193566" hangingPunct="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Техническое зрение/сканер</a:t>
            </a:r>
          </a:p>
        </p:txBody>
      </p:sp>
      <p:sp>
        <p:nvSpPr>
          <p:cNvPr id="25" name="object 10">
            <a:extLst>
              <a:ext uri="{FF2B5EF4-FFF2-40B4-BE49-F238E27FC236}">
                <a16:creationId xmlns:a16="http://schemas.microsoft.com/office/drawing/2014/main" id="{B0C84DF9-9B18-7247-9440-5B8021DCA6ED}"/>
              </a:ext>
            </a:extLst>
          </p:cNvPr>
          <p:cNvSpPr txBox="1"/>
          <p:nvPr/>
        </p:nvSpPr>
        <p:spPr>
          <a:xfrm>
            <a:off x="7485127" y="3403468"/>
            <a:ext cx="4118527" cy="13760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spcBef>
                <a:spcPts val="1000"/>
              </a:spcBef>
              <a:defRPr/>
            </a:pP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Производитель </a:t>
            </a:r>
            <a:endParaRPr lang="en-US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marL="342900" lvl="0" indent="-342900" defTabSz="1193566" hangingPunct="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Оборудования для нанесения кода маркировки</a:t>
            </a:r>
            <a:endParaRPr lang="en-US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marL="342900" lvl="0" indent="-342900" defTabSz="1193566" hangingPunct="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Техническое зрение/сканер</a:t>
            </a:r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A3DD96A6-14A4-9046-8E11-98DCD50FA7A6}"/>
              </a:ext>
            </a:extLst>
          </p:cNvPr>
          <p:cNvSpPr txBox="1"/>
          <p:nvPr/>
        </p:nvSpPr>
        <p:spPr>
          <a:xfrm>
            <a:off x="7485127" y="5212149"/>
            <a:ext cx="4118527" cy="13760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spcBef>
                <a:spcPts val="1000"/>
              </a:spcBef>
              <a:defRPr/>
            </a:pP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Производитель </a:t>
            </a:r>
            <a:endParaRPr lang="en-US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marL="342900" lvl="0" indent="-342900" defTabSz="1193566" hangingPunct="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Принтер и аппликатор (или принтер-аппликатор) </a:t>
            </a:r>
            <a:endParaRPr lang="en-US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marL="342900" lvl="0" indent="-342900" defTabSz="1193566" hangingPunct="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Техническое зрение/сканер</a:t>
            </a:r>
          </a:p>
        </p:txBody>
      </p:sp>
      <p:sp>
        <p:nvSpPr>
          <p:cNvPr id="27" name="object 10">
            <a:extLst>
              <a:ext uri="{FF2B5EF4-FFF2-40B4-BE49-F238E27FC236}">
                <a16:creationId xmlns:a16="http://schemas.microsoft.com/office/drawing/2014/main" id="{A127B8BC-4562-7A4D-BEDE-5C9F0D6B6DD4}"/>
              </a:ext>
            </a:extLst>
          </p:cNvPr>
          <p:cNvSpPr txBox="1"/>
          <p:nvPr/>
        </p:nvSpPr>
        <p:spPr>
          <a:xfrm>
            <a:off x="403356" y="3690401"/>
            <a:ext cx="2549981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Способы нанесения</a:t>
            </a:r>
            <a:endParaRPr lang="en-US" sz="20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defTabSz="1193566" hangingPunct="0">
              <a:defRPr/>
            </a:pPr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кода маркировки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0EA34AB-F6CE-6D41-8D9F-8D22177D474F}"/>
              </a:ext>
            </a:extLst>
          </p:cNvPr>
          <p:cNvCxnSpPr>
            <a:cxnSpLocks/>
          </p:cNvCxnSpPr>
          <p:nvPr/>
        </p:nvCxnSpPr>
        <p:spPr>
          <a:xfrm>
            <a:off x="3082548" y="2279078"/>
            <a:ext cx="1494224" cy="0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9CC9FA-4C4F-8F4C-9BD5-4E7A91E80C7C}"/>
              </a:ext>
            </a:extLst>
          </p:cNvPr>
          <p:cNvCxnSpPr>
            <a:cxnSpLocks/>
          </p:cNvCxnSpPr>
          <p:nvPr/>
        </p:nvCxnSpPr>
        <p:spPr>
          <a:xfrm>
            <a:off x="3082548" y="2279078"/>
            <a:ext cx="0" cy="3489124"/>
          </a:xfrm>
          <a:prstGeom prst="line">
            <a:avLst/>
          </a:prstGeom>
          <a:ln w="25400">
            <a:solidFill>
              <a:srgbClr val="63666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DB2BA6F-050D-E543-90F5-CDCE78665BCC}"/>
              </a:ext>
            </a:extLst>
          </p:cNvPr>
          <p:cNvCxnSpPr>
            <a:cxnSpLocks/>
          </p:cNvCxnSpPr>
          <p:nvPr/>
        </p:nvCxnSpPr>
        <p:spPr>
          <a:xfrm>
            <a:off x="3082548" y="5768202"/>
            <a:ext cx="1494224" cy="0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659CA33-960B-CE46-81A4-4186B8F4EB90}"/>
              </a:ext>
            </a:extLst>
          </p:cNvPr>
          <p:cNvCxnSpPr>
            <a:cxnSpLocks/>
          </p:cNvCxnSpPr>
          <p:nvPr/>
        </p:nvCxnSpPr>
        <p:spPr>
          <a:xfrm>
            <a:off x="3082548" y="4072683"/>
            <a:ext cx="1494224" cy="0"/>
          </a:xfrm>
          <a:prstGeom prst="line">
            <a:avLst/>
          </a:prstGeom>
          <a:ln w="25400">
            <a:solidFill>
              <a:srgbClr val="63666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bject 10">
            <a:extLst>
              <a:ext uri="{FF2B5EF4-FFF2-40B4-BE49-F238E27FC236}">
                <a16:creationId xmlns:a16="http://schemas.microsoft.com/office/drawing/2014/main" id="{662525D9-D66E-D14E-8EC4-0916A8B41C76}"/>
              </a:ext>
            </a:extLst>
          </p:cNvPr>
          <p:cNvSpPr txBox="1"/>
          <p:nvPr/>
        </p:nvSpPr>
        <p:spPr>
          <a:xfrm>
            <a:off x="5009740" y="2591970"/>
            <a:ext cx="1701736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spcBef>
                <a:spcPts val="1000"/>
              </a:spcBef>
              <a:defRPr/>
            </a:pPr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Типография</a:t>
            </a:r>
            <a:endParaRPr lang="ru-RU" sz="2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D22112-ABB4-E341-A7B4-C2BCFD1A9F3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608" y="1472229"/>
            <a:ext cx="1260000" cy="1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7499BE-E022-8745-B29B-6801A5EF68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899" y="3028631"/>
            <a:ext cx="1260000" cy="1141364"/>
          </a:xfrm>
          <a:prstGeom prst="rect">
            <a:avLst/>
          </a:prstGeom>
        </p:spPr>
      </p:pic>
      <p:sp>
        <p:nvSpPr>
          <p:cNvPr id="40" name="object 10">
            <a:extLst>
              <a:ext uri="{FF2B5EF4-FFF2-40B4-BE49-F238E27FC236}">
                <a16:creationId xmlns:a16="http://schemas.microsoft.com/office/drawing/2014/main" id="{C508C924-F269-7A40-AEA0-65ED17B4B912}"/>
              </a:ext>
            </a:extLst>
          </p:cNvPr>
          <p:cNvSpPr txBox="1"/>
          <p:nvPr/>
        </p:nvSpPr>
        <p:spPr>
          <a:xfrm>
            <a:off x="4872087" y="6291825"/>
            <a:ext cx="2237624" cy="31928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spcBef>
                <a:spcPts val="1000"/>
              </a:spcBef>
              <a:defRPr/>
            </a:pPr>
            <a:r>
              <a:rPr lang="ru-RU" sz="2000" b="1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Этикетирование</a:t>
            </a:r>
            <a:endParaRPr lang="ru-RU" sz="2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9425C3F9-AB05-F74F-9F2B-10F8C623858A}"/>
              </a:ext>
            </a:extLst>
          </p:cNvPr>
          <p:cNvSpPr txBox="1"/>
          <p:nvPr/>
        </p:nvSpPr>
        <p:spPr>
          <a:xfrm>
            <a:off x="4872087" y="4203312"/>
            <a:ext cx="2237624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spcBef>
                <a:spcPts val="1000"/>
              </a:spcBef>
              <a:defRPr/>
            </a:pPr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Прямое</a:t>
            </a:r>
            <a:r>
              <a:rPr lang="en-US" sz="20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 </a:t>
            </a:r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нанесение</a:t>
            </a:r>
            <a:endParaRPr lang="ru-RU" sz="2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7EBA6C-99B5-D848-BF84-6341B568BC2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899" y="4946492"/>
            <a:ext cx="1260000" cy="132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5002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id="{570072FA-E5B6-483C-864D-7021791782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84" imgH="385" progId="TCLayout.ActiveDocument.1">
                  <p:embed/>
                </p:oleObj>
              </mc:Choice>
              <mc:Fallback>
                <p:oleObj name="Слайд think-cell" r:id="rId4" imgW="384" imgH="385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id="{570072FA-E5B6-483C-864D-7021791782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3">
            <a:extLst>
              <a:ext uri="{FF2B5EF4-FFF2-40B4-BE49-F238E27FC236}">
                <a16:creationId xmlns:a16="http://schemas.microsoft.com/office/drawing/2014/main" id="{734F8F18-B055-A645-A0F9-634136F439EB}"/>
              </a:ext>
            </a:extLst>
          </p:cNvPr>
          <p:cNvSpPr/>
          <p:nvPr/>
        </p:nvSpPr>
        <p:spPr>
          <a:xfrm>
            <a:off x="1933061" y="1664415"/>
            <a:ext cx="4805237" cy="1015663"/>
          </a:xfrm>
          <a:prstGeom prst="rect">
            <a:avLst/>
          </a:prstGeom>
        </p:spPr>
        <p:txBody>
          <a:bodyPr wrap="square" lIns="180000" tIns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1400" b="1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ГЕОГРАФИЯ</a:t>
            </a:r>
            <a:endParaRPr lang="en-US" sz="1400" b="1" dirty="0">
              <a:solidFill>
                <a:srgbClr val="404040"/>
              </a:solidFill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ru-RU" sz="1400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Оценить территориальное расположение вашего производства и интегратора. Удобство расположения в одном часовой поясе и пр.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70C08C-CE7A-5BFA-91DE-A14609EA8FC3}"/>
              </a:ext>
            </a:extLst>
          </p:cNvPr>
          <p:cNvCxnSpPr>
            <a:cxnSpLocks/>
          </p:cNvCxnSpPr>
          <p:nvPr/>
        </p:nvCxnSpPr>
        <p:spPr>
          <a:xfrm>
            <a:off x="1879678" y="1664415"/>
            <a:ext cx="0" cy="972000"/>
          </a:xfrm>
          <a:prstGeom prst="line">
            <a:avLst/>
          </a:prstGeom>
          <a:ln w="50800">
            <a:solidFill>
              <a:srgbClr val="F6F4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3">
            <a:extLst>
              <a:ext uri="{FF2B5EF4-FFF2-40B4-BE49-F238E27FC236}">
                <a16:creationId xmlns:a16="http://schemas.microsoft.com/office/drawing/2014/main" id="{1699D069-ACD3-0FFB-EFFA-90A7D291411C}"/>
              </a:ext>
            </a:extLst>
          </p:cNvPr>
          <p:cNvSpPr/>
          <p:nvPr/>
        </p:nvSpPr>
        <p:spPr>
          <a:xfrm>
            <a:off x="1933061" y="3002695"/>
            <a:ext cx="4652837" cy="769441"/>
          </a:xfrm>
          <a:prstGeom prst="rect">
            <a:avLst/>
          </a:prstGeom>
        </p:spPr>
        <p:txBody>
          <a:bodyPr wrap="square" lIns="180000" tIns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1400" b="1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ПРОЗРАЧНОСТЬ ЦЕНООБРАЗОВАНИЯ</a:t>
            </a:r>
          </a:p>
          <a:p>
            <a:pPr>
              <a:spcBef>
                <a:spcPts val="600"/>
              </a:spcBef>
              <a:defRPr/>
            </a:pPr>
            <a:r>
              <a:rPr lang="ru-RU" sz="1400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Обратить внимание на доступное и аргументированное обоснование стоимости предложенных решений</a:t>
            </a:r>
            <a:r>
              <a:rPr lang="en-US" sz="1400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.</a:t>
            </a:r>
            <a:r>
              <a:rPr lang="ru-RU" sz="1400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93C7904-D3C4-459E-D819-CCC5C89F9128}"/>
              </a:ext>
            </a:extLst>
          </p:cNvPr>
          <p:cNvCxnSpPr>
            <a:cxnSpLocks/>
          </p:cNvCxnSpPr>
          <p:nvPr/>
        </p:nvCxnSpPr>
        <p:spPr>
          <a:xfrm>
            <a:off x="1868629" y="2845991"/>
            <a:ext cx="0" cy="972000"/>
          </a:xfrm>
          <a:prstGeom prst="line">
            <a:avLst/>
          </a:prstGeom>
          <a:ln w="50800">
            <a:solidFill>
              <a:srgbClr val="F6F4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">
            <a:extLst>
              <a:ext uri="{FF2B5EF4-FFF2-40B4-BE49-F238E27FC236}">
                <a16:creationId xmlns:a16="http://schemas.microsoft.com/office/drawing/2014/main" id="{8E1A10DC-FAB0-0F85-D180-2617AF833FFA}"/>
              </a:ext>
            </a:extLst>
          </p:cNvPr>
          <p:cNvSpPr/>
          <p:nvPr/>
        </p:nvSpPr>
        <p:spPr>
          <a:xfrm>
            <a:off x="1933061" y="5295799"/>
            <a:ext cx="4820405" cy="1015663"/>
          </a:xfrm>
          <a:prstGeom prst="rect">
            <a:avLst/>
          </a:prstGeom>
        </p:spPr>
        <p:txBody>
          <a:bodyPr wrap="square" lIns="180000" tIns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1400" b="1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ОТКРЫТАЯ ИНФОРМАЦИЯ О РЕШЕНИЯХ</a:t>
            </a:r>
          </a:p>
          <a:p>
            <a:pPr>
              <a:spcBef>
                <a:spcPts val="600"/>
              </a:spcBef>
              <a:defRPr/>
            </a:pPr>
            <a:r>
              <a:rPr lang="ru-RU" sz="1400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На сайте технологических компаний (интеграторов) должно быть описание их решений с раскрытием функционала и возможностей.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64C74E3-18A1-B426-38BF-1E2168CF9927}"/>
              </a:ext>
            </a:extLst>
          </p:cNvPr>
          <p:cNvCxnSpPr>
            <a:cxnSpLocks/>
          </p:cNvCxnSpPr>
          <p:nvPr/>
        </p:nvCxnSpPr>
        <p:spPr>
          <a:xfrm>
            <a:off x="1879679" y="5295799"/>
            <a:ext cx="0" cy="972000"/>
          </a:xfrm>
          <a:prstGeom prst="line">
            <a:avLst/>
          </a:prstGeom>
          <a:ln w="50800">
            <a:solidFill>
              <a:srgbClr val="F6F4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">
            <a:extLst>
              <a:ext uri="{FF2B5EF4-FFF2-40B4-BE49-F238E27FC236}">
                <a16:creationId xmlns:a16="http://schemas.microsoft.com/office/drawing/2014/main" id="{ABA53CA1-0861-7D15-BA63-7D3907A17255}"/>
              </a:ext>
            </a:extLst>
          </p:cNvPr>
          <p:cNvSpPr/>
          <p:nvPr/>
        </p:nvSpPr>
        <p:spPr>
          <a:xfrm>
            <a:off x="1933061" y="4288308"/>
            <a:ext cx="4805237" cy="553998"/>
          </a:xfrm>
          <a:prstGeom prst="rect">
            <a:avLst/>
          </a:prstGeom>
        </p:spPr>
        <p:txBody>
          <a:bodyPr wrap="square" lIns="180000" tIns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1400" b="1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РЕФЕРЕНС ЛИСТ РЕАЛИЗОВАННЫХ ПРОЕКТОВ.</a:t>
            </a:r>
          </a:p>
          <a:p>
            <a:pPr>
              <a:spcBef>
                <a:spcPts val="600"/>
              </a:spcBef>
              <a:defRPr/>
            </a:pPr>
            <a:r>
              <a:rPr lang="ru-RU" sz="1400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Список успешных проектов по запуску маркировки. 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B655F63B-24CB-26C7-BDB8-1F797065D1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93093" y="4122306"/>
            <a:ext cx="660480" cy="7200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475539C-3CF4-0642-FDE0-71E0A95AFB1A}"/>
              </a:ext>
            </a:extLst>
          </p:cNvPr>
          <p:cNvCxnSpPr>
            <a:cxnSpLocks/>
          </p:cNvCxnSpPr>
          <p:nvPr/>
        </p:nvCxnSpPr>
        <p:spPr>
          <a:xfrm>
            <a:off x="1868629" y="4054133"/>
            <a:ext cx="0" cy="972000"/>
          </a:xfrm>
          <a:prstGeom prst="line">
            <a:avLst/>
          </a:prstGeom>
          <a:ln w="50800">
            <a:solidFill>
              <a:srgbClr val="F6F4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2">
            <a:extLst>
              <a:ext uri="{FF2B5EF4-FFF2-40B4-BE49-F238E27FC236}">
                <a16:creationId xmlns:a16="http://schemas.microsoft.com/office/drawing/2014/main" id="{30E1A719-752F-74FF-7468-11D9B64FD3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3573" y="1812246"/>
            <a:ext cx="720000" cy="720000"/>
          </a:xfrm>
          <a:prstGeom prst="rect">
            <a:avLst/>
          </a:prstGeom>
        </p:spPr>
      </p:pic>
      <p:pic>
        <p:nvPicPr>
          <p:cNvPr id="39" name="Рисунок 3">
            <a:extLst>
              <a:ext uri="{FF2B5EF4-FFF2-40B4-BE49-F238E27FC236}">
                <a16:creationId xmlns:a16="http://schemas.microsoft.com/office/drawing/2014/main" id="{57C18384-2A86-8452-E27F-0EADCD5194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30108" y="2948813"/>
            <a:ext cx="720000" cy="720000"/>
          </a:xfrm>
          <a:prstGeom prst="rect">
            <a:avLst/>
          </a:prstGeom>
        </p:spPr>
      </p:pic>
      <p:pic>
        <p:nvPicPr>
          <p:cNvPr id="40" name="Рисунок 6">
            <a:extLst>
              <a:ext uri="{FF2B5EF4-FFF2-40B4-BE49-F238E27FC236}">
                <a16:creationId xmlns:a16="http://schemas.microsoft.com/office/drawing/2014/main" id="{34154368-8B44-DD22-74C5-4E3C7F3DAF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39" y="5500998"/>
            <a:ext cx="720000" cy="561602"/>
          </a:xfrm>
          <a:prstGeom prst="rect">
            <a:avLst/>
          </a:prstGeom>
        </p:spPr>
      </p:pic>
      <p:pic>
        <p:nvPicPr>
          <p:cNvPr id="44" name="Picture 43" descr="A picture containing holding, person, hand&#10;&#10;Description automatically generated">
            <a:extLst>
              <a:ext uri="{FF2B5EF4-FFF2-40B4-BE49-F238E27FC236}">
                <a16:creationId xmlns:a16="http://schemas.microsoft.com/office/drawing/2014/main" id="{A5CD19FF-2227-A292-0053-870A62F1CE1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0509" y="0"/>
            <a:ext cx="5001492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2F2C47-9B3A-4560-8E36-68FA1FE2DBAA}"/>
              </a:ext>
            </a:extLst>
          </p:cNvPr>
          <p:cNvSpPr txBox="1"/>
          <p:nvPr/>
        </p:nvSpPr>
        <p:spPr>
          <a:xfrm>
            <a:off x="876626" y="608289"/>
            <a:ext cx="5366944" cy="83715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000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КРИТЕРИИ ВЫБОРА ИНТЕГРАТОРА</a:t>
            </a:r>
          </a:p>
        </p:txBody>
      </p:sp>
    </p:spTree>
    <p:extLst>
      <p:ext uri="{BB962C8B-B14F-4D97-AF65-F5344CB8AC3E}">
        <p14:creationId xmlns:p14="http://schemas.microsoft.com/office/powerpoint/2010/main" val="3199224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FD4D69-44E7-AC14-C965-C354B2110149}"/>
              </a:ext>
            </a:extLst>
          </p:cNvPr>
          <p:cNvSpPr/>
          <p:nvPr/>
        </p:nvSpPr>
        <p:spPr>
          <a:xfrm>
            <a:off x="6571281" y="2722"/>
            <a:ext cx="6090833" cy="6858000"/>
          </a:xfrm>
          <a:prstGeom prst="rect">
            <a:avLst/>
          </a:prstGeom>
          <a:gradFill flip="none" rotWithShape="1">
            <a:gsLst>
              <a:gs pos="53000">
                <a:srgbClr val="F2EFF2"/>
              </a:gs>
              <a:gs pos="0">
                <a:srgbClr val="F5F2F5"/>
              </a:gs>
              <a:gs pos="100000">
                <a:srgbClr val="ECEAE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Фигура"/>
          <p:cNvSpPr/>
          <p:nvPr/>
        </p:nvSpPr>
        <p:spPr>
          <a:xfrm>
            <a:off x="375124" y="-18654"/>
            <a:ext cx="7795750" cy="6895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6965" y="21600"/>
                </a:lnTo>
                <a:lnTo>
                  <a:pt x="21600" y="10800"/>
                </a:lnTo>
                <a:lnTo>
                  <a:pt x="1696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72" name="Фигура"/>
          <p:cNvSpPr/>
          <p:nvPr/>
        </p:nvSpPr>
        <p:spPr>
          <a:xfrm>
            <a:off x="-7938" y="-18654"/>
            <a:ext cx="7795749" cy="6895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6667" y="21600"/>
                </a:lnTo>
                <a:lnTo>
                  <a:pt x="21600" y="10800"/>
                </a:lnTo>
                <a:lnTo>
                  <a:pt x="16667" y="0"/>
                </a:lnTo>
                <a:lnTo>
                  <a:pt x="0" y="0"/>
                </a:lnTo>
                <a:close/>
              </a:path>
            </a:pathLst>
          </a:custGeom>
          <a:solidFill>
            <a:srgbClr val="63666A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ru-RU" sz="1600" kern="0" dirty="0">
              <a:solidFill>
                <a:srgbClr val="5E5E5E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7" name="Рисунок 12">
            <a:extLst>
              <a:ext uri="{FF2B5EF4-FFF2-40B4-BE49-F238E27FC236}">
                <a16:creationId xmlns:a16="http://schemas.microsoft.com/office/drawing/2014/main" id="{36C0BAA1-1AE1-57BC-1433-4B6DCF1DF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37" y="5644430"/>
            <a:ext cx="3920996" cy="733563"/>
          </a:xfrm>
          <a:prstGeom prst="rect">
            <a:avLst/>
          </a:prstGeom>
        </p:spPr>
      </p:pic>
      <p:sp>
        <p:nvSpPr>
          <p:cNvPr id="9" name="On-trade драйвер продаж">
            <a:extLst>
              <a:ext uri="{FF2B5EF4-FFF2-40B4-BE49-F238E27FC236}">
                <a16:creationId xmlns:a16="http://schemas.microsoft.com/office/drawing/2014/main" id="{62925254-F8B2-4386-BF4E-59AA0934368E}"/>
              </a:ext>
            </a:extLst>
          </p:cNvPr>
          <p:cNvSpPr txBox="1"/>
          <p:nvPr/>
        </p:nvSpPr>
        <p:spPr>
          <a:xfrm>
            <a:off x="330161" y="2510242"/>
            <a:ext cx="5883807" cy="494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90000"/>
              </a:lnSpc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3200" b="1" dirty="0">
                <a:solidFill>
                  <a:schemeClr val="bg1"/>
                </a:solidFill>
                <a:latin typeface="PT Sans Regular"/>
              </a:rPr>
              <a:t>ОБЯЗАТЕЛЬНАЯ МАРКИРОВКА</a:t>
            </a:r>
          </a:p>
        </p:txBody>
      </p:sp>
      <p:sp>
        <p:nvSpPr>
          <p:cNvPr id="10" name="On-trade драйвер продаж">
            <a:extLst>
              <a:ext uri="{FF2B5EF4-FFF2-40B4-BE49-F238E27FC236}">
                <a16:creationId xmlns:a16="http://schemas.microsoft.com/office/drawing/2014/main" id="{D694DD95-53B3-4B78-A202-744EA978F25E}"/>
              </a:ext>
            </a:extLst>
          </p:cNvPr>
          <p:cNvSpPr txBox="1"/>
          <p:nvPr/>
        </p:nvSpPr>
        <p:spPr>
          <a:xfrm>
            <a:off x="330161" y="3337134"/>
            <a:ext cx="5545708" cy="383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90000"/>
              </a:lnSpc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2400" b="1" dirty="0">
                <a:solidFill>
                  <a:schemeClr val="bg1"/>
                </a:solidFill>
                <a:latin typeface="PT Sans Regular"/>
              </a:rPr>
              <a:t>Сладости и кондитерские изделия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B78513-C485-4465-09C7-5A7EB8582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207" y="2245147"/>
            <a:ext cx="4740751" cy="422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615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Straight Connector 7">
            <a:extLst>
              <a:ext uri="{FF2B5EF4-FFF2-40B4-BE49-F238E27FC236}">
                <a16:creationId xmlns:a16="http://schemas.microsoft.com/office/drawing/2014/main" id="{500EF960-2754-43B4-8094-0476914F0B39}"/>
              </a:ext>
            </a:extLst>
          </p:cNvPr>
          <p:cNvCxnSpPr>
            <a:cxnSpLocks/>
          </p:cNvCxnSpPr>
          <p:nvPr/>
        </p:nvCxnSpPr>
        <p:spPr>
          <a:xfrm>
            <a:off x="1789325" y="4089433"/>
            <a:ext cx="10203753" cy="0"/>
          </a:xfrm>
          <a:prstGeom prst="line">
            <a:avLst/>
          </a:prstGeom>
          <a:ln w="25400">
            <a:solidFill>
              <a:srgbClr val="6D6E7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B5677F8E-4AEE-CF5A-A28F-8302BDFBB855}"/>
              </a:ext>
            </a:extLst>
          </p:cNvPr>
          <p:cNvSpPr/>
          <p:nvPr/>
        </p:nvSpPr>
        <p:spPr>
          <a:xfrm>
            <a:off x="2221391" y="2519542"/>
            <a:ext cx="1887338" cy="738664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ru-RU" sz="8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Обязательная маркировка сахаристых: печенья, мармелада, зефира, пастилы, восточных сладостей, вафель</a:t>
            </a:r>
          </a:p>
          <a:p>
            <a:pPr algn="ctr"/>
            <a:r>
              <a:rPr lang="ru-RU" sz="8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Шоколадных и ореховых и прочие паст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DC3AF5C-9FDE-0132-4A37-460BCFCE489F}"/>
              </a:ext>
            </a:extLst>
          </p:cNvPr>
          <p:cNvSpPr/>
          <p:nvPr/>
        </p:nvSpPr>
        <p:spPr>
          <a:xfrm>
            <a:off x="8338565" y="4254531"/>
            <a:ext cx="2239860" cy="738664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ru-RU" sz="8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Обязательная продажа маркированной продукции (единичная реализация) </a:t>
            </a:r>
            <a:r>
              <a:rPr lang="ru-RU" sz="8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путем розничной реализации, </a:t>
            </a:r>
            <a:r>
              <a:rPr lang="ru-RU" sz="8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+а также </a:t>
            </a:r>
            <a:r>
              <a:rPr lang="ru-RU" sz="800" b="1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передача сведений о выводе из оборота</a:t>
            </a:r>
            <a:r>
              <a:rPr lang="ru-RU" sz="8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 путем, не являющимся продажей в розницу</a:t>
            </a:r>
            <a:endParaRPr lang="ru-RU" sz="800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ru-RU" sz="800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7" name="Rounded Rectangle 74">
            <a:extLst>
              <a:ext uri="{FF2B5EF4-FFF2-40B4-BE49-F238E27FC236}">
                <a16:creationId xmlns:a16="http://schemas.microsoft.com/office/drawing/2014/main" id="{9958DAFC-CCF0-B16F-81C0-88B1CBDDFCE4}"/>
              </a:ext>
            </a:extLst>
          </p:cNvPr>
          <p:cNvSpPr/>
          <p:nvPr/>
        </p:nvSpPr>
        <p:spPr>
          <a:xfrm>
            <a:off x="8629526" y="3967828"/>
            <a:ext cx="1624927" cy="239004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1 июля 2027</a:t>
            </a:r>
            <a:endParaRPr lang="en-RU" sz="12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530933A-96FC-EDFE-0CE5-D439A6CB6018}"/>
              </a:ext>
            </a:extLst>
          </p:cNvPr>
          <p:cNvSpPr/>
          <p:nvPr/>
        </p:nvSpPr>
        <p:spPr>
          <a:xfrm>
            <a:off x="10537461" y="6095703"/>
            <a:ext cx="1662078" cy="442035"/>
          </a:xfrm>
          <a:prstGeom prst="rect">
            <a:avLst/>
          </a:prstGeom>
        </p:spPr>
        <p:txBody>
          <a:bodyPr wrap="square" tIns="72000" bIns="0">
            <a:spAutoFit/>
          </a:bodyPr>
          <a:lstStyle/>
          <a:p>
            <a:pPr algn="ctr"/>
            <a:r>
              <a:rPr lang="ru-RU" sz="800" b="1" dirty="0" err="1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Поэкземплярный</a:t>
            </a:r>
            <a:r>
              <a:rPr lang="ru-RU" sz="8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 учёт </a:t>
            </a:r>
            <a:r>
              <a:rPr lang="ru-RU" sz="8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по ЭДО и при передаче данных </a:t>
            </a:r>
          </a:p>
          <a:p>
            <a:pPr algn="ctr"/>
            <a:r>
              <a:rPr lang="ru-RU" sz="8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в ГИС МТ</a:t>
            </a:r>
          </a:p>
        </p:txBody>
      </p:sp>
      <p:pic>
        <p:nvPicPr>
          <p:cNvPr id="85" name="Рисунок 47">
            <a:extLst>
              <a:ext uri="{FF2B5EF4-FFF2-40B4-BE49-F238E27FC236}">
                <a16:creationId xmlns:a16="http://schemas.microsoft.com/office/drawing/2014/main" id="{D18C5D59-2621-4E07-80CB-02629CC86D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5870" y="5046137"/>
            <a:ext cx="562990" cy="56299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98E8CACE-24EC-454A-8A75-D1CEAACA1810}"/>
              </a:ext>
            </a:extLst>
          </p:cNvPr>
          <p:cNvSpPr txBox="1"/>
          <p:nvPr/>
        </p:nvSpPr>
        <p:spPr>
          <a:xfrm>
            <a:off x="387509" y="288903"/>
            <a:ext cx="8450795" cy="98360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>
                <a:solidFill>
                  <a:srgbClr val="404040"/>
                </a:solidFill>
              </a:rPr>
              <a:t>ЭТАПЫ ЗАПУСКА ОБЯЗАТЕЛЬНОЙ </a:t>
            </a:r>
          </a:p>
          <a:p>
            <a:r>
              <a:rPr lang="ru-RU" sz="2400" dirty="0">
                <a:solidFill>
                  <a:srgbClr val="404040"/>
                </a:solidFill>
              </a:rPr>
              <a:t>МАРКИРОВКИ СЛАДОСТЕЙ И КОНДИТЕРСКИХ </a:t>
            </a:r>
          </a:p>
          <a:p>
            <a:r>
              <a:rPr lang="ru-RU" sz="2400" dirty="0">
                <a:solidFill>
                  <a:srgbClr val="404040"/>
                </a:solidFill>
              </a:rPr>
              <a:t>ИЗДЕЛИЙ (ППР №818 от 31.05.2025)</a:t>
            </a:r>
          </a:p>
        </p:txBody>
      </p:sp>
      <p:sp>
        <p:nvSpPr>
          <p:cNvPr id="76" name="Rounded Rectangle 167">
            <a:extLst>
              <a:ext uri="{FF2B5EF4-FFF2-40B4-BE49-F238E27FC236}">
                <a16:creationId xmlns:a16="http://schemas.microsoft.com/office/drawing/2014/main" id="{65B357CE-8DF5-4ED0-A21D-4577F5DF178A}"/>
              </a:ext>
            </a:extLst>
          </p:cNvPr>
          <p:cNvSpPr/>
          <p:nvPr/>
        </p:nvSpPr>
        <p:spPr>
          <a:xfrm>
            <a:off x="259114" y="5301962"/>
            <a:ext cx="1370066" cy="1481997"/>
          </a:xfrm>
          <a:prstGeom prst="roundRect">
            <a:avLst>
              <a:gd name="adj" fmla="val 7708"/>
            </a:avLst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RU" sz="12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9" name="Rounded Rectangle 165">
            <a:extLst>
              <a:ext uri="{FF2B5EF4-FFF2-40B4-BE49-F238E27FC236}">
                <a16:creationId xmlns:a16="http://schemas.microsoft.com/office/drawing/2014/main" id="{AA4F3CA2-3519-4FBD-8D3B-17024B83ED15}"/>
              </a:ext>
            </a:extLst>
          </p:cNvPr>
          <p:cNvSpPr/>
          <p:nvPr/>
        </p:nvSpPr>
        <p:spPr>
          <a:xfrm>
            <a:off x="267207" y="3514830"/>
            <a:ext cx="1361973" cy="1448708"/>
          </a:xfrm>
          <a:prstGeom prst="roundRect">
            <a:avLst>
              <a:gd name="adj" fmla="val 7708"/>
            </a:avLst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RU" sz="12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0" name="Rounded Rectangle 162">
            <a:extLst>
              <a:ext uri="{FF2B5EF4-FFF2-40B4-BE49-F238E27FC236}">
                <a16:creationId xmlns:a16="http://schemas.microsoft.com/office/drawing/2014/main" id="{42CB6ECC-B27C-4DB4-AE8C-D585CA6EA8CB}"/>
              </a:ext>
            </a:extLst>
          </p:cNvPr>
          <p:cNvSpPr/>
          <p:nvPr/>
        </p:nvSpPr>
        <p:spPr>
          <a:xfrm>
            <a:off x="259114" y="1710917"/>
            <a:ext cx="1389796" cy="1448708"/>
          </a:xfrm>
          <a:prstGeom prst="roundRect">
            <a:avLst>
              <a:gd name="adj" fmla="val 7708"/>
            </a:avLst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RU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D1B2398-7530-45C0-9D9A-D4FC63EA03D1}"/>
              </a:ext>
            </a:extLst>
          </p:cNvPr>
          <p:cNvSpPr txBox="1"/>
          <p:nvPr/>
        </p:nvSpPr>
        <p:spPr>
          <a:xfrm>
            <a:off x="251694" y="2574646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Производители,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импортеры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4840EBE-8F26-4CCD-941F-BECECBEFD5D1}"/>
              </a:ext>
            </a:extLst>
          </p:cNvPr>
          <p:cNvSpPr txBox="1"/>
          <p:nvPr/>
        </p:nvSpPr>
        <p:spPr>
          <a:xfrm>
            <a:off x="332646" y="6366106"/>
            <a:ext cx="12602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Все участники</a:t>
            </a:r>
          </a:p>
        </p:txBody>
      </p:sp>
      <p:pic>
        <p:nvPicPr>
          <p:cNvPr id="88" name="Picture 63">
            <a:extLst>
              <a:ext uri="{FF2B5EF4-FFF2-40B4-BE49-F238E27FC236}">
                <a16:creationId xmlns:a16="http://schemas.microsoft.com/office/drawing/2014/main" id="{68A52107-34D6-4C04-9997-785F9AC6A2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740" y="3729559"/>
            <a:ext cx="720000" cy="720000"/>
          </a:xfrm>
          <a:prstGeom prst="rect">
            <a:avLst/>
          </a:prstGeom>
        </p:spPr>
      </p:pic>
      <p:pic>
        <p:nvPicPr>
          <p:cNvPr id="89" name="Picture 37">
            <a:extLst>
              <a:ext uri="{FF2B5EF4-FFF2-40B4-BE49-F238E27FC236}">
                <a16:creationId xmlns:a16="http://schemas.microsoft.com/office/drawing/2014/main" id="{A8CDD88D-FD5E-43C4-A2CD-4765269A28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786" y="1798860"/>
            <a:ext cx="720000" cy="72000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3AF52FA7-88CA-441D-848E-86EF33F95F41}"/>
              </a:ext>
            </a:extLst>
          </p:cNvPr>
          <p:cNvSpPr txBox="1"/>
          <p:nvPr/>
        </p:nvSpPr>
        <p:spPr>
          <a:xfrm>
            <a:off x="520157" y="4487786"/>
            <a:ext cx="8934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Розница</a:t>
            </a:r>
          </a:p>
        </p:txBody>
      </p:sp>
      <p:pic>
        <p:nvPicPr>
          <p:cNvPr id="94" name="Picture 43">
            <a:extLst>
              <a:ext uri="{FF2B5EF4-FFF2-40B4-BE49-F238E27FC236}">
                <a16:creationId xmlns:a16="http://schemas.microsoft.com/office/drawing/2014/main" id="{A8BAF695-5FB8-44ED-90A8-032623EF5A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891" y="5554574"/>
            <a:ext cx="720000" cy="720000"/>
          </a:xfrm>
          <a:prstGeom prst="rect">
            <a:avLst/>
          </a:prstGeom>
        </p:spPr>
      </p:pic>
      <p:cxnSp>
        <p:nvCxnSpPr>
          <p:cNvPr id="95" name="Straight Connector 7">
            <a:extLst>
              <a:ext uri="{FF2B5EF4-FFF2-40B4-BE49-F238E27FC236}">
                <a16:creationId xmlns:a16="http://schemas.microsoft.com/office/drawing/2014/main" id="{5A8B7E2B-28B0-4205-9D3B-1CB3DC2DD8C6}"/>
              </a:ext>
            </a:extLst>
          </p:cNvPr>
          <p:cNvCxnSpPr>
            <a:cxnSpLocks/>
          </p:cNvCxnSpPr>
          <p:nvPr/>
        </p:nvCxnSpPr>
        <p:spPr>
          <a:xfrm>
            <a:off x="1789325" y="2250000"/>
            <a:ext cx="10040123" cy="0"/>
          </a:xfrm>
          <a:prstGeom prst="line">
            <a:avLst/>
          </a:prstGeom>
          <a:ln w="25400">
            <a:solidFill>
              <a:srgbClr val="6D6E7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7">
            <a:extLst>
              <a:ext uri="{FF2B5EF4-FFF2-40B4-BE49-F238E27FC236}">
                <a16:creationId xmlns:a16="http://schemas.microsoft.com/office/drawing/2014/main" id="{61BCBED2-E625-4345-99D7-644E4F3FE9D5}"/>
              </a:ext>
            </a:extLst>
          </p:cNvPr>
          <p:cNvCxnSpPr>
            <a:cxnSpLocks/>
          </p:cNvCxnSpPr>
          <p:nvPr/>
        </p:nvCxnSpPr>
        <p:spPr>
          <a:xfrm>
            <a:off x="1789325" y="5899431"/>
            <a:ext cx="10203753" cy="0"/>
          </a:xfrm>
          <a:prstGeom prst="line">
            <a:avLst/>
          </a:prstGeom>
          <a:ln w="25400">
            <a:solidFill>
              <a:srgbClr val="6D6E7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28">
            <a:extLst>
              <a:ext uri="{FF2B5EF4-FFF2-40B4-BE49-F238E27FC236}">
                <a16:creationId xmlns:a16="http://schemas.microsoft.com/office/drawing/2014/main" id="{0182B3CD-6EDC-4CA8-AB2B-08403CDCF7E9}"/>
              </a:ext>
            </a:extLst>
          </p:cNvPr>
          <p:cNvSpPr/>
          <p:nvPr/>
        </p:nvSpPr>
        <p:spPr>
          <a:xfrm>
            <a:off x="1977674" y="5742537"/>
            <a:ext cx="1629273" cy="301961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RU" sz="12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321FA1C-E7D4-45BF-AE0F-B6FA921D6F3E}"/>
              </a:ext>
            </a:extLst>
          </p:cNvPr>
          <p:cNvSpPr txBox="1"/>
          <p:nvPr/>
        </p:nvSpPr>
        <p:spPr>
          <a:xfrm>
            <a:off x="2088999" y="5754245"/>
            <a:ext cx="14917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1 сентября 2025</a:t>
            </a:r>
            <a:endParaRPr lang="ru-RU" sz="1200" dirty="0">
              <a:solidFill>
                <a:srgbClr val="404040"/>
              </a:solidFill>
              <a:latin typeface="PT Sans Regular"/>
            </a:endParaRPr>
          </a:p>
        </p:txBody>
      </p:sp>
      <p:sp>
        <p:nvSpPr>
          <p:cNvPr id="105" name="Rectangle 37">
            <a:extLst>
              <a:ext uri="{FF2B5EF4-FFF2-40B4-BE49-F238E27FC236}">
                <a16:creationId xmlns:a16="http://schemas.microsoft.com/office/drawing/2014/main" id="{8F9CFDCA-F6B7-497E-8D2F-F6F428FF229A}"/>
              </a:ext>
            </a:extLst>
          </p:cNvPr>
          <p:cNvSpPr/>
          <p:nvPr/>
        </p:nvSpPr>
        <p:spPr>
          <a:xfrm>
            <a:off x="2036254" y="6116439"/>
            <a:ext cx="1524042" cy="246221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ru-RU" sz="8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Обязательная регистрация </a:t>
            </a:r>
            <a:r>
              <a:rPr lang="ru-RU" sz="8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в системе маркировки</a:t>
            </a:r>
          </a:p>
        </p:txBody>
      </p:sp>
      <p:sp>
        <p:nvSpPr>
          <p:cNvPr id="40" name="Rounded Rectangle 74">
            <a:extLst>
              <a:ext uri="{FF2B5EF4-FFF2-40B4-BE49-F238E27FC236}">
                <a16:creationId xmlns:a16="http://schemas.microsoft.com/office/drawing/2014/main" id="{010EE992-6C9B-0D10-760F-A87E44481BE4}"/>
              </a:ext>
            </a:extLst>
          </p:cNvPr>
          <p:cNvSpPr/>
          <p:nvPr/>
        </p:nvSpPr>
        <p:spPr>
          <a:xfrm>
            <a:off x="2328584" y="2119871"/>
            <a:ext cx="1610019" cy="301961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1 марта 2026</a:t>
            </a:r>
            <a:endParaRPr lang="en-RU" sz="12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Rounded Rectangle 74">
            <a:extLst>
              <a:ext uri="{FF2B5EF4-FFF2-40B4-BE49-F238E27FC236}">
                <a16:creationId xmlns:a16="http://schemas.microsoft.com/office/drawing/2014/main" id="{D419C759-3C3B-4D1C-A275-933831202750}"/>
              </a:ext>
            </a:extLst>
          </p:cNvPr>
          <p:cNvSpPr/>
          <p:nvPr/>
        </p:nvSpPr>
        <p:spPr>
          <a:xfrm>
            <a:off x="10604092" y="5737608"/>
            <a:ext cx="1502846" cy="276746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RU" sz="12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3495D54-74D3-47AD-9070-F7AB420CA0CC}"/>
              </a:ext>
            </a:extLst>
          </p:cNvPr>
          <p:cNvSpPr txBox="1"/>
          <p:nvPr/>
        </p:nvSpPr>
        <p:spPr>
          <a:xfrm>
            <a:off x="10740878" y="5752744"/>
            <a:ext cx="13700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1 декабря 2028</a:t>
            </a:r>
            <a:endParaRPr lang="ru-RU" sz="1100" dirty="0">
              <a:solidFill>
                <a:srgbClr val="404040"/>
              </a:solidFill>
              <a:latin typeface="PT Sans Regular"/>
            </a:endParaRP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DBD0597-245A-4F06-B49A-F91E36A150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285" y="5112487"/>
            <a:ext cx="554211" cy="554211"/>
          </a:xfrm>
          <a:prstGeom prst="rect">
            <a:avLst/>
          </a:prstGeom>
        </p:spPr>
      </p:pic>
      <p:sp>
        <p:nvSpPr>
          <p:cNvPr id="41" name="Rectangle 97">
            <a:extLst>
              <a:ext uri="{FF2B5EF4-FFF2-40B4-BE49-F238E27FC236}">
                <a16:creationId xmlns:a16="http://schemas.microsoft.com/office/drawing/2014/main" id="{3A277B3B-A412-4A94-9ECA-1DC7E1A0BC70}"/>
              </a:ext>
            </a:extLst>
          </p:cNvPr>
          <p:cNvSpPr/>
          <p:nvPr/>
        </p:nvSpPr>
        <p:spPr>
          <a:xfrm>
            <a:off x="8201623" y="6095703"/>
            <a:ext cx="2578719" cy="565146"/>
          </a:xfrm>
          <a:prstGeom prst="rect">
            <a:avLst/>
          </a:prstGeom>
        </p:spPr>
        <p:txBody>
          <a:bodyPr wrap="square" tIns="72000" bIns="0">
            <a:spAutoFit/>
          </a:bodyPr>
          <a:lstStyle/>
          <a:p>
            <a:pPr algn="ctr"/>
            <a:r>
              <a:rPr lang="ru-RU" sz="800" b="1" dirty="0" err="1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Партионный</a:t>
            </a:r>
            <a:r>
              <a:rPr lang="ru-RU" sz="8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 учет </a:t>
            </a:r>
            <a:r>
              <a:rPr lang="ru-RU" sz="8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по ЭДО и </a:t>
            </a:r>
          </a:p>
          <a:p>
            <a:pPr algn="ctr"/>
            <a:r>
              <a:rPr lang="ru-RU" sz="8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при передаче данных </a:t>
            </a:r>
          </a:p>
          <a:p>
            <a:pPr algn="ctr"/>
            <a:r>
              <a:rPr lang="ru-RU" sz="8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в ГИС МТ </a:t>
            </a:r>
          </a:p>
          <a:p>
            <a:pPr algn="ctr"/>
            <a:endParaRPr lang="ru-RU" sz="800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4" name="Рисунок 47">
            <a:extLst>
              <a:ext uri="{FF2B5EF4-FFF2-40B4-BE49-F238E27FC236}">
                <a16:creationId xmlns:a16="http://schemas.microsoft.com/office/drawing/2014/main" id="{415365F5-5458-4439-955A-2CD1330CED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4883" y="5079993"/>
            <a:ext cx="562990" cy="562990"/>
          </a:xfrm>
          <a:prstGeom prst="rect">
            <a:avLst/>
          </a:prstGeom>
        </p:spPr>
      </p:pic>
      <p:sp>
        <p:nvSpPr>
          <p:cNvPr id="47" name="Rounded Rectangle 74">
            <a:extLst>
              <a:ext uri="{FF2B5EF4-FFF2-40B4-BE49-F238E27FC236}">
                <a16:creationId xmlns:a16="http://schemas.microsoft.com/office/drawing/2014/main" id="{F1C63FB2-9948-4C2C-9D90-9F813B3A147E}"/>
              </a:ext>
            </a:extLst>
          </p:cNvPr>
          <p:cNvSpPr/>
          <p:nvPr/>
        </p:nvSpPr>
        <p:spPr>
          <a:xfrm>
            <a:off x="8707704" y="5751892"/>
            <a:ext cx="1502846" cy="276746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RU" sz="12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5F86812-7D8C-4D65-A7C0-A114A26838AE}"/>
              </a:ext>
            </a:extLst>
          </p:cNvPr>
          <p:cNvSpPr txBox="1"/>
          <p:nvPr/>
        </p:nvSpPr>
        <p:spPr>
          <a:xfrm>
            <a:off x="8778430" y="5767028"/>
            <a:ext cx="13700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1 июля 2027</a:t>
            </a:r>
            <a:endParaRPr lang="en-RU" sz="11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Rectangle 31">
            <a:extLst>
              <a:ext uri="{FF2B5EF4-FFF2-40B4-BE49-F238E27FC236}">
                <a16:creationId xmlns:a16="http://schemas.microsoft.com/office/drawing/2014/main" id="{23C0BAC0-2E8D-4756-A1C1-1AB70B3FEDF9}"/>
              </a:ext>
            </a:extLst>
          </p:cNvPr>
          <p:cNvSpPr/>
          <p:nvPr/>
        </p:nvSpPr>
        <p:spPr>
          <a:xfrm>
            <a:off x="4196142" y="2507584"/>
            <a:ext cx="1887338" cy="369332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ru-RU" sz="8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Обязательная маркировка хлебобулочных изделий (круассаны, пирожные, рулеты), торты</a:t>
            </a:r>
          </a:p>
        </p:txBody>
      </p:sp>
      <p:sp>
        <p:nvSpPr>
          <p:cNvPr id="38" name="Rounded Rectangle 74">
            <a:extLst>
              <a:ext uri="{FF2B5EF4-FFF2-40B4-BE49-F238E27FC236}">
                <a16:creationId xmlns:a16="http://schemas.microsoft.com/office/drawing/2014/main" id="{DACBB8DF-214F-4954-B427-1E8D28CAE1C6}"/>
              </a:ext>
            </a:extLst>
          </p:cNvPr>
          <p:cNvSpPr/>
          <p:nvPr/>
        </p:nvSpPr>
        <p:spPr>
          <a:xfrm>
            <a:off x="4336796" y="2107913"/>
            <a:ext cx="1610019" cy="301961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1 мая 2026</a:t>
            </a:r>
            <a:endParaRPr lang="en-RU" sz="12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Rectangle 31">
            <a:extLst>
              <a:ext uri="{FF2B5EF4-FFF2-40B4-BE49-F238E27FC236}">
                <a16:creationId xmlns:a16="http://schemas.microsoft.com/office/drawing/2014/main" id="{0B8FC3A9-11AC-492C-83A0-905F0282FAC5}"/>
              </a:ext>
            </a:extLst>
          </p:cNvPr>
          <p:cNvSpPr/>
          <p:nvPr/>
        </p:nvSpPr>
        <p:spPr>
          <a:xfrm>
            <a:off x="6234902" y="2506914"/>
            <a:ext cx="1887338" cy="369332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ru-RU" sz="8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Обязательная маркировка шоколадных изделий, драже, карамели и жевательной резинки</a:t>
            </a:r>
          </a:p>
        </p:txBody>
      </p:sp>
      <p:sp>
        <p:nvSpPr>
          <p:cNvPr id="52" name="Rounded Rectangle 74">
            <a:extLst>
              <a:ext uri="{FF2B5EF4-FFF2-40B4-BE49-F238E27FC236}">
                <a16:creationId xmlns:a16="http://schemas.microsoft.com/office/drawing/2014/main" id="{18FE03C4-51C3-4E3E-9715-9BC7821AF184}"/>
              </a:ext>
            </a:extLst>
          </p:cNvPr>
          <p:cNvSpPr/>
          <p:nvPr/>
        </p:nvSpPr>
        <p:spPr>
          <a:xfrm>
            <a:off x="6319793" y="2107243"/>
            <a:ext cx="1610019" cy="301961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1 июля 2026</a:t>
            </a:r>
            <a:endParaRPr lang="en-RU" sz="12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1E6D5C9-A7C6-4F7C-8B14-6C936BA5D7D7}"/>
              </a:ext>
            </a:extLst>
          </p:cNvPr>
          <p:cNvSpPr txBox="1"/>
          <p:nvPr/>
        </p:nvSpPr>
        <p:spPr>
          <a:xfrm>
            <a:off x="8350786" y="87804"/>
            <a:ext cx="3724923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dirty="0">
                <a:latin typeface="Cambria"/>
                <a:ea typeface="Cambria"/>
                <a:cs typeface="Arial"/>
              </a:rPr>
              <a:t>Исключения:</a:t>
            </a:r>
          </a:p>
          <a:p>
            <a:pPr algn="just"/>
            <a:r>
              <a:rPr lang="ru-RU" sz="1000" dirty="0">
                <a:latin typeface="Cambria"/>
                <a:ea typeface="Cambria"/>
                <a:cs typeface="Arial"/>
              </a:rPr>
              <a:t>1. Жевательная резинка и кондитерские изделия весом до 20 </a:t>
            </a:r>
            <a:r>
              <a:rPr lang="ru-RU" sz="1000" dirty="0" err="1">
                <a:latin typeface="Cambria"/>
                <a:ea typeface="Cambria"/>
                <a:cs typeface="Arial"/>
              </a:rPr>
              <a:t>гр</a:t>
            </a:r>
            <a:r>
              <a:rPr lang="ru-RU" sz="1000" dirty="0">
                <a:latin typeface="Cambria"/>
                <a:ea typeface="Cambria"/>
                <a:cs typeface="Arial"/>
              </a:rPr>
              <a:t> включительно; соусы до 30 </a:t>
            </a:r>
            <a:r>
              <a:rPr lang="ru-RU" sz="1000" dirty="0" err="1">
                <a:latin typeface="Cambria"/>
                <a:ea typeface="Cambria"/>
                <a:cs typeface="Arial"/>
              </a:rPr>
              <a:t>гр</a:t>
            </a:r>
            <a:r>
              <a:rPr lang="ru-RU" sz="1000" dirty="0">
                <a:latin typeface="Cambria"/>
                <a:ea typeface="Cambria"/>
                <a:cs typeface="Arial"/>
              </a:rPr>
              <a:t> или 25 мл включительно</a:t>
            </a:r>
            <a:endParaRPr lang="en-US" sz="1000" dirty="0">
              <a:latin typeface="Cambria"/>
              <a:ea typeface="Cambria"/>
              <a:cs typeface="Arial"/>
            </a:endParaRPr>
          </a:p>
          <a:p>
            <a:pPr algn="just"/>
            <a:r>
              <a:rPr lang="ru-RU" sz="1000" dirty="0">
                <a:latin typeface="Cambria"/>
                <a:ea typeface="Cambria"/>
                <a:cs typeface="Arial"/>
              </a:rPr>
              <a:t>2. Хлебобулочные изделия со сроком годности до 30 суток (включительно), а также хлеб, в т.ч. замороженный</a:t>
            </a:r>
          </a:p>
          <a:p>
            <a:pPr algn="just"/>
            <a:r>
              <a:rPr lang="ru-RU" sz="1000" dirty="0">
                <a:latin typeface="Cambria"/>
                <a:ea typeface="Cambria"/>
                <a:cs typeface="Arial"/>
              </a:rPr>
              <a:t>3. Хлебобулочные изделия, произведенные и реализуемые в рознице</a:t>
            </a:r>
          </a:p>
          <a:p>
            <a:pPr algn="just"/>
            <a:r>
              <a:rPr lang="ru-RU" sz="1000" dirty="0">
                <a:latin typeface="Cambria"/>
                <a:ea typeface="Cambria"/>
                <a:cs typeface="Arial"/>
              </a:rPr>
              <a:t>4. Спецпродукция с СГР</a:t>
            </a:r>
          </a:p>
        </p:txBody>
      </p:sp>
      <p:sp>
        <p:nvSpPr>
          <p:cNvPr id="2" name="Rounded Rectangle 74">
            <a:extLst>
              <a:ext uri="{FF2B5EF4-FFF2-40B4-BE49-F238E27FC236}">
                <a16:creationId xmlns:a16="http://schemas.microsoft.com/office/drawing/2014/main" id="{73E40652-6696-9E66-F7F7-904254841F44}"/>
              </a:ext>
            </a:extLst>
          </p:cNvPr>
          <p:cNvSpPr/>
          <p:nvPr/>
        </p:nvSpPr>
        <p:spPr>
          <a:xfrm>
            <a:off x="8692557" y="2109168"/>
            <a:ext cx="1610019" cy="301961"/>
          </a:xfrm>
          <a:prstGeom prst="roundRect">
            <a:avLst>
              <a:gd name="adj" fmla="val 22486"/>
            </a:avLst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 1 июля 2027</a:t>
            </a:r>
            <a:endParaRPr lang="en-RU" sz="1200" b="1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31">
            <a:extLst>
              <a:ext uri="{FF2B5EF4-FFF2-40B4-BE49-F238E27FC236}">
                <a16:creationId xmlns:a16="http://schemas.microsoft.com/office/drawing/2014/main" id="{33D21EB0-374E-A6C8-C815-D6C4A9BA8D24}"/>
              </a:ext>
            </a:extLst>
          </p:cNvPr>
          <p:cNvSpPr/>
          <p:nvPr/>
        </p:nvSpPr>
        <p:spPr>
          <a:xfrm>
            <a:off x="8573363" y="2508842"/>
            <a:ext cx="1887338" cy="246221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algn="ctr"/>
            <a:r>
              <a:rPr lang="ru-RU" sz="8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Обязательная маркировка наборов и групповых упаковок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789294-0787-6B87-8BEE-9876592E48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1349" y="1456850"/>
            <a:ext cx="680198" cy="7131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BCBFA7-22BB-8316-34E8-09A2882C2A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1604" y="1385975"/>
            <a:ext cx="655576" cy="7219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A188BD-A594-BE3B-F358-03627896D6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9887" y="1285929"/>
            <a:ext cx="885925" cy="8481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7A1836-0788-93CC-F40F-7AC9C9663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9667" y="1396747"/>
            <a:ext cx="767657" cy="8231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73A5DA-81DB-70BB-755F-53AA6E7FCE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1348" y="3258206"/>
            <a:ext cx="680198" cy="68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11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89318F-12C5-4713-B334-A6EC2F6FA47D}"/>
              </a:ext>
            </a:extLst>
          </p:cNvPr>
          <p:cNvSpPr/>
          <p:nvPr/>
        </p:nvSpPr>
        <p:spPr>
          <a:xfrm>
            <a:off x="0" y="0"/>
            <a:ext cx="12662115" cy="6858000"/>
          </a:xfrm>
          <a:prstGeom prst="rect">
            <a:avLst/>
          </a:prstGeom>
          <a:gradFill flip="none" rotWithShape="1">
            <a:gsLst>
              <a:gs pos="53000">
                <a:srgbClr val="F2EFF2"/>
              </a:gs>
              <a:gs pos="0">
                <a:srgbClr val="F5F2F5"/>
              </a:gs>
              <a:gs pos="100000">
                <a:srgbClr val="ECEAE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1A426A-FBE4-45AE-9688-BB483F99C689}"/>
              </a:ext>
            </a:extLst>
          </p:cNvPr>
          <p:cNvSpPr txBox="1"/>
          <p:nvPr/>
        </p:nvSpPr>
        <p:spPr>
          <a:xfrm>
            <a:off x="661524" y="357539"/>
            <a:ext cx="8680666" cy="44275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>
                <a:solidFill>
                  <a:srgbClr val="404040"/>
                </a:solidFill>
              </a:rPr>
              <a:t>ГЛОССАРИЙ</a:t>
            </a:r>
            <a:endParaRPr lang="ru-RU" sz="2800" dirty="0">
              <a:solidFill>
                <a:srgbClr val="EEDC00"/>
              </a:solidFill>
            </a:endParaRPr>
          </a:p>
        </p:txBody>
      </p:sp>
      <p:cxnSp>
        <p:nvCxnSpPr>
          <p:cNvPr id="5" name="Straight Connector 54">
            <a:extLst>
              <a:ext uri="{FF2B5EF4-FFF2-40B4-BE49-F238E27FC236}">
                <a16:creationId xmlns:a16="http://schemas.microsoft.com/office/drawing/2014/main" id="{CA88109E-4E8F-1301-1404-922C1920186B}"/>
              </a:ext>
            </a:extLst>
          </p:cNvPr>
          <p:cNvCxnSpPr>
            <a:cxnSpLocks/>
          </p:cNvCxnSpPr>
          <p:nvPr/>
        </p:nvCxnSpPr>
        <p:spPr>
          <a:xfrm flipH="1">
            <a:off x="771692" y="2855744"/>
            <a:ext cx="6522948" cy="0"/>
          </a:xfrm>
          <a:prstGeom prst="line">
            <a:avLst/>
          </a:prstGeom>
          <a:ln w="22225" cap="rnd">
            <a:solidFill>
              <a:srgbClr val="6D6E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64A9954-9ECF-314F-CC52-F7C1C26BDBF7}"/>
              </a:ext>
            </a:extLst>
          </p:cNvPr>
          <p:cNvSpPr txBox="1"/>
          <p:nvPr/>
        </p:nvSpPr>
        <p:spPr>
          <a:xfrm>
            <a:off x="3457575" y="31665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91AA2D-B8B6-535E-ADB5-FD15ED829323}"/>
              </a:ext>
            </a:extLst>
          </p:cNvPr>
          <p:cNvSpPr txBox="1"/>
          <p:nvPr/>
        </p:nvSpPr>
        <p:spPr>
          <a:xfrm>
            <a:off x="663308" y="1077002"/>
            <a:ext cx="111130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"маркированные товары" </a:t>
            </a:r>
            <a:r>
              <a:rPr lang="ru-RU" sz="16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- товары в первичной потребительской упаковке или товары во вторичной потребительской упаковке, на которую, в том числе на укупорочное средство, нанесены средство идентификации, или этикетка, или стикер, содержащие средство идентификации, с соблюдением требований настоящих Правил, и достоверные сведения о маркировке которых (в том числе сведения о нанесенных на потребительскую упаковку, в том числе посредством нанесения на такую упаковку этикетки или стикера, содержащих средство идентификации указанных товаров, средствах идентификации) содержатся в информационной системе мониторинга 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4BB337A-E650-107F-FCC4-683F3F490676}"/>
              </a:ext>
            </a:extLst>
          </p:cNvPr>
          <p:cNvSpPr/>
          <p:nvPr/>
        </p:nvSpPr>
        <p:spPr>
          <a:xfrm>
            <a:off x="415649" y="1187172"/>
            <a:ext cx="181608" cy="181608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9D2BFE1B-65CD-F7F8-4363-C09755FF3FE9}"/>
              </a:ext>
            </a:extLst>
          </p:cNvPr>
          <p:cNvSpPr/>
          <p:nvPr/>
        </p:nvSpPr>
        <p:spPr>
          <a:xfrm>
            <a:off x="402794" y="3201427"/>
            <a:ext cx="181608" cy="181608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775CC7-4A48-1940-B5C7-645CC1CE9E9A}"/>
              </a:ext>
            </a:extLst>
          </p:cNvPr>
          <p:cNvSpPr txBox="1"/>
          <p:nvPr/>
        </p:nvSpPr>
        <p:spPr>
          <a:xfrm>
            <a:off x="661524" y="3137140"/>
            <a:ext cx="111130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"первичная потребительская упаковка" </a:t>
            </a:r>
            <a:r>
              <a:rPr lang="ru-RU" sz="16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- упаковка, которая находится в непосредственном контакте с товаром, также используемая для демонстрации товаров, которые могут быть приобретены потребителем, в том числе в случае самостоятельной упаковки потребителем, для продажи на развес в организациях розничной торговли (месте реализации) или реализации потребителю товаров в такой упаковке без возможности ее вскрытия без повреждения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6D7C2F-46DE-233D-BC4B-FB5BF26A7A13}"/>
              </a:ext>
            </a:extLst>
          </p:cNvPr>
          <p:cNvSpPr txBox="1"/>
          <p:nvPr/>
        </p:nvSpPr>
        <p:spPr>
          <a:xfrm>
            <a:off x="659686" y="4754782"/>
            <a:ext cx="111130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"вторичная потребительская упаковка" </a:t>
            </a:r>
            <a:r>
              <a:rPr lang="ru-RU" sz="16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- упаковка, содержащая один или несколько товаров в первичной потребительской упаковке и предназначенная для реализации потребителю товаров в такой упаковке без возможности ее вскрытия без повреждения или для реализации на развес, в том числе в случае самостоятельной упаковки потребителем, в организациях розничной торговли (месте реализации)</a:t>
            </a:r>
          </a:p>
        </p:txBody>
      </p:sp>
      <p:cxnSp>
        <p:nvCxnSpPr>
          <p:cNvPr id="11" name="Straight Connector 54">
            <a:extLst>
              <a:ext uri="{FF2B5EF4-FFF2-40B4-BE49-F238E27FC236}">
                <a16:creationId xmlns:a16="http://schemas.microsoft.com/office/drawing/2014/main" id="{E70E7B30-1837-524A-380C-38A1C9E7EAB7}"/>
              </a:ext>
            </a:extLst>
          </p:cNvPr>
          <p:cNvCxnSpPr>
            <a:cxnSpLocks/>
          </p:cNvCxnSpPr>
          <p:nvPr/>
        </p:nvCxnSpPr>
        <p:spPr>
          <a:xfrm flipH="1">
            <a:off x="769854" y="4528471"/>
            <a:ext cx="6522948" cy="0"/>
          </a:xfrm>
          <a:prstGeom prst="line">
            <a:avLst/>
          </a:prstGeom>
          <a:ln w="22225" cap="rnd">
            <a:solidFill>
              <a:srgbClr val="6D6E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CC174779-8560-2690-1486-8ED844C6C276}"/>
              </a:ext>
            </a:extLst>
          </p:cNvPr>
          <p:cNvSpPr/>
          <p:nvPr/>
        </p:nvSpPr>
        <p:spPr>
          <a:xfrm>
            <a:off x="411973" y="4830088"/>
            <a:ext cx="181608" cy="181608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1DF6A9-3D13-008A-6CA6-3FDB60F834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8936651" y="2939567"/>
            <a:ext cx="3723740" cy="331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40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89318F-12C5-4713-B334-A6EC2F6FA47D}"/>
              </a:ext>
            </a:extLst>
          </p:cNvPr>
          <p:cNvSpPr/>
          <p:nvPr/>
        </p:nvSpPr>
        <p:spPr>
          <a:xfrm>
            <a:off x="-1" y="2722"/>
            <a:ext cx="12662115" cy="6858000"/>
          </a:xfrm>
          <a:prstGeom prst="rect">
            <a:avLst/>
          </a:prstGeom>
          <a:gradFill flip="none" rotWithShape="1">
            <a:gsLst>
              <a:gs pos="53000">
                <a:srgbClr val="F2EFF2"/>
              </a:gs>
              <a:gs pos="0">
                <a:srgbClr val="F5F2F5"/>
              </a:gs>
              <a:gs pos="100000">
                <a:srgbClr val="ECEAE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1A426A-FBE4-45AE-9688-BB483F99C689}"/>
              </a:ext>
            </a:extLst>
          </p:cNvPr>
          <p:cNvSpPr txBox="1"/>
          <p:nvPr/>
        </p:nvSpPr>
        <p:spPr>
          <a:xfrm>
            <a:off x="661524" y="357539"/>
            <a:ext cx="8680666" cy="44275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>
                <a:solidFill>
                  <a:srgbClr val="404040"/>
                </a:solidFill>
              </a:rPr>
              <a:t>ИСКЛЮЧЕНИЕ СОСТАВЛЯЮТ</a:t>
            </a:r>
            <a:endParaRPr lang="ru-RU" sz="2800" dirty="0">
              <a:solidFill>
                <a:srgbClr val="EEDC00"/>
              </a:solidFill>
            </a:endParaRPr>
          </a:p>
        </p:txBody>
      </p:sp>
      <p:cxnSp>
        <p:nvCxnSpPr>
          <p:cNvPr id="5" name="Straight Connector 54">
            <a:extLst>
              <a:ext uri="{FF2B5EF4-FFF2-40B4-BE49-F238E27FC236}">
                <a16:creationId xmlns:a16="http://schemas.microsoft.com/office/drawing/2014/main" id="{CA88109E-4E8F-1301-1404-922C1920186B}"/>
              </a:ext>
            </a:extLst>
          </p:cNvPr>
          <p:cNvCxnSpPr>
            <a:cxnSpLocks/>
          </p:cNvCxnSpPr>
          <p:nvPr/>
        </p:nvCxnSpPr>
        <p:spPr>
          <a:xfrm flipH="1">
            <a:off x="787586" y="4643598"/>
            <a:ext cx="6522948" cy="0"/>
          </a:xfrm>
          <a:prstGeom prst="line">
            <a:avLst/>
          </a:prstGeom>
          <a:ln w="22225" cap="rnd">
            <a:solidFill>
              <a:srgbClr val="6D6E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64A9954-9ECF-314F-CC52-F7C1C26BDBF7}"/>
              </a:ext>
            </a:extLst>
          </p:cNvPr>
          <p:cNvSpPr txBox="1"/>
          <p:nvPr/>
        </p:nvSpPr>
        <p:spPr>
          <a:xfrm>
            <a:off x="3457575" y="31665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91AA2D-B8B6-535E-ADB5-FD15ED829323}"/>
              </a:ext>
            </a:extLst>
          </p:cNvPr>
          <p:cNvSpPr txBox="1"/>
          <p:nvPr/>
        </p:nvSpPr>
        <p:spPr>
          <a:xfrm>
            <a:off x="663308" y="2018205"/>
            <a:ext cx="60629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товары, полученные в результате упаковки для продажи поштучно без потребительской упаковки или в результате упаковки для продажи на развес, в том числе самостоятельно потребителем, </a:t>
            </a:r>
            <a:br>
              <a:rPr lang="ru-RU" sz="20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</a:br>
            <a:r>
              <a:rPr lang="ru-RU" sz="20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в организациях розничной торговли (месте реализации )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4BB337A-E650-107F-FCC4-683F3F490676}"/>
              </a:ext>
            </a:extLst>
          </p:cNvPr>
          <p:cNvSpPr/>
          <p:nvPr/>
        </p:nvSpPr>
        <p:spPr>
          <a:xfrm>
            <a:off x="415649" y="2150150"/>
            <a:ext cx="181608" cy="181608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52FF429-9D1E-A851-AAC2-2D9C4C64E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888" y="1356875"/>
            <a:ext cx="4755535" cy="4970156"/>
          </a:xfrm>
          <a:prstGeom prst="rect">
            <a:avLst/>
          </a:prstGeom>
        </p:spPr>
      </p:pic>
      <p:sp>
        <p:nvSpPr>
          <p:cNvPr id="3" name="Скругленный прямоугольник 8">
            <a:extLst>
              <a:ext uri="{FF2B5EF4-FFF2-40B4-BE49-F238E27FC236}">
                <a16:creationId xmlns:a16="http://schemas.microsoft.com/office/drawing/2014/main" id="{221FC851-D971-F843-4355-69A8648D3DE6}"/>
              </a:ext>
            </a:extLst>
          </p:cNvPr>
          <p:cNvSpPr/>
          <p:nvPr/>
        </p:nvSpPr>
        <p:spPr>
          <a:xfrm>
            <a:off x="576960" y="362669"/>
            <a:ext cx="11005440" cy="88989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3200" b="1" dirty="0">
                <a:solidFill>
                  <a:srgbClr val="404040"/>
                </a:solidFill>
                <a:latin typeface="PT Sans" panose="020B0503020203020204" pitchFamily="34" charset="0"/>
              </a:rPr>
              <a:t>ИСКЛЮЧЕНИЕ СОСТАВЛЯЮТ</a:t>
            </a:r>
            <a:endParaRPr lang="ru-RU" sz="3200" b="1" dirty="0">
              <a:solidFill>
                <a:srgbClr val="EEDC00"/>
              </a:solidFill>
              <a:latin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98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89318F-12C5-4713-B334-A6EC2F6FA47D}"/>
              </a:ext>
            </a:extLst>
          </p:cNvPr>
          <p:cNvSpPr/>
          <p:nvPr/>
        </p:nvSpPr>
        <p:spPr>
          <a:xfrm>
            <a:off x="-90311" y="0"/>
            <a:ext cx="12662115" cy="6858000"/>
          </a:xfrm>
          <a:prstGeom prst="rect">
            <a:avLst/>
          </a:prstGeom>
          <a:gradFill flip="none" rotWithShape="1">
            <a:gsLst>
              <a:gs pos="53000">
                <a:srgbClr val="F2EFF2"/>
              </a:gs>
              <a:gs pos="0">
                <a:srgbClr val="F5F2F5"/>
              </a:gs>
              <a:gs pos="100000">
                <a:srgbClr val="ECEAE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1A426A-FBE4-45AE-9688-BB483F99C689}"/>
              </a:ext>
            </a:extLst>
          </p:cNvPr>
          <p:cNvSpPr txBox="1"/>
          <p:nvPr/>
        </p:nvSpPr>
        <p:spPr>
          <a:xfrm>
            <a:off x="661524" y="357539"/>
            <a:ext cx="8680666" cy="44275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>
                <a:solidFill>
                  <a:srgbClr val="404040"/>
                </a:solidFill>
              </a:rPr>
              <a:t>ИСКЛЮЧЕНИЕ СОСТАВЛЯЮТ</a:t>
            </a:r>
            <a:endParaRPr lang="ru-RU" sz="2800" dirty="0">
              <a:solidFill>
                <a:srgbClr val="EEDC00"/>
              </a:solidFill>
            </a:endParaRPr>
          </a:p>
        </p:txBody>
      </p:sp>
      <p:cxnSp>
        <p:nvCxnSpPr>
          <p:cNvPr id="5" name="Straight Connector 54">
            <a:extLst>
              <a:ext uri="{FF2B5EF4-FFF2-40B4-BE49-F238E27FC236}">
                <a16:creationId xmlns:a16="http://schemas.microsoft.com/office/drawing/2014/main" id="{CA88109E-4E8F-1301-1404-922C1920186B}"/>
              </a:ext>
            </a:extLst>
          </p:cNvPr>
          <p:cNvCxnSpPr>
            <a:cxnSpLocks/>
          </p:cNvCxnSpPr>
          <p:nvPr/>
        </p:nvCxnSpPr>
        <p:spPr>
          <a:xfrm flipH="1">
            <a:off x="787586" y="5620251"/>
            <a:ext cx="6522948" cy="0"/>
          </a:xfrm>
          <a:prstGeom prst="line">
            <a:avLst/>
          </a:prstGeom>
          <a:ln w="22225" cap="rnd">
            <a:solidFill>
              <a:srgbClr val="6D6E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64A9954-9ECF-314F-CC52-F7C1C26BDBF7}"/>
              </a:ext>
            </a:extLst>
          </p:cNvPr>
          <p:cNvSpPr txBox="1"/>
          <p:nvPr/>
        </p:nvSpPr>
        <p:spPr>
          <a:xfrm>
            <a:off x="3457575" y="31665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91AA2D-B8B6-535E-ADB5-FD15ED829323}"/>
              </a:ext>
            </a:extLst>
          </p:cNvPr>
          <p:cNvSpPr txBox="1"/>
          <p:nvPr/>
        </p:nvSpPr>
        <p:spPr>
          <a:xfrm>
            <a:off x="663308" y="1728645"/>
            <a:ext cx="606295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товары в первичной потребительской упаковке, в случае их помещения во вторичную упаковку при производстве товаров, не подлежащую вскрытию потребителем (за исключением наборов и групповых упаковок) или вторичную упаковку, предназначенную для реализации (продажи) товаров на развес, в том числе, упаковываемых самостоятельно потребителем, в организациях розничной торговли (месте реализации) (при этом вторичная упаковка подлежит маркировке) 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4BB337A-E650-107F-FCC4-683F3F490676}"/>
              </a:ext>
            </a:extLst>
          </p:cNvPr>
          <p:cNvSpPr/>
          <p:nvPr/>
        </p:nvSpPr>
        <p:spPr>
          <a:xfrm>
            <a:off x="415649" y="1830110"/>
            <a:ext cx="181608" cy="181608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50AF04-8CA6-AEA2-AC7F-FEFF306E3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746" y="2600118"/>
            <a:ext cx="3476662" cy="21481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508B2A-3D04-4B6A-9814-A3D07781E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286" y="1679020"/>
            <a:ext cx="2782492" cy="36293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543E19-6D12-4276-C943-54001EBB0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440" y="3734258"/>
            <a:ext cx="3205508" cy="3240605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09AD4D41-79D0-F0EC-BE1E-A8E36D55D48E}"/>
              </a:ext>
            </a:extLst>
          </p:cNvPr>
          <p:cNvSpPr/>
          <p:nvPr/>
        </p:nvSpPr>
        <p:spPr>
          <a:xfrm>
            <a:off x="576960" y="386419"/>
            <a:ext cx="11005440" cy="88989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3200" b="1" dirty="0">
                <a:solidFill>
                  <a:srgbClr val="404040"/>
                </a:solidFill>
                <a:latin typeface="PT Sans" panose="020B0503020203020204" pitchFamily="34" charset="0"/>
              </a:rPr>
              <a:t>ИСКЛЮЧЕНИЕ СОСТАВЛЯЮТ</a:t>
            </a:r>
            <a:endParaRPr lang="ru-RU" sz="3200" b="1" dirty="0">
              <a:solidFill>
                <a:srgbClr val="EEDC00"/>
              </a:solidFill>
              <a:latin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210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89318F-12C5-4713-B334-A6EC2F6FA47D}"/>
              </a:ext>
            </a:extLst>
          </p:cNvPr>
          <p:cNvSpPr/>
          <p:nvPr/>
        </p:nvSpPr>
        <p:spPr>
          <a:xfrm>
            <a:off x="-1" y="2722"/>
            <a:ext cx="12662115" cy="6858000"/>
          </a:xfrm>
          <a:prstGeom prst="rect">
            <a:avLst/>
          </a:prstGeom>
          <a:gradFill flip="none" rotWithShape="1">
            <a:gsLst>
              <a:gs pos="53000">
                <a:srgbClr val="F2EFF2"/>
              </a:gs>
              <a:gs pos="0">
                <a:srgbClr val="F5F2F5"/>
              </a:gs>
              <a:gs pos="100000">
                <a:srgbClr val="ECEAE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1A426A-FBE4-45AE-9688-BB483F99C689}"/>
              </a:ext>
            </a:extLst>
          </p:cNvPr>
          <p:cNvSpPr txBox="1"/>
          <p:nvPr/>
        </p:nvSpPr>
        <p:spPr>
          <a:xfrm>
            <a:off x="661524" y="357539"/>
            <a:ext cx="8680666" cy="44275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>
                <a:solidFill>
                  <a:srgbClr val="404040"/>
                </a:solidFill>
              </a:rPr>
              <a:t>ИСКЛЮЧЕНИЕ СОСТАВЛЯЮТ</a:t>
            </a:r>
            <a:endParaRPr lang="ru-RU" sz="2800" dirty="0">
              <a:solidFill>
                <a:srgbClr val="EEDC00"/>
              </a:solidFill>
            </a:endParaRPr>
          </a:p>
        </p:txBody>
      </p:sp>
      <p:cxnSp>
        <p:nvCxnSpPr>
          <p:cNvPr id="5" name="Straight Connector 54">
            <a:extLst>
              <a:ext uri="{FF2B5EF4-FFF2-40B4-BE49-F238E27FC236}">
                <a16:creationId xmlns:a16="http://schemas.microsoft.com/office/drawing/2014/main" id="{CA88109E-4E8F-1301-1404-922C1920186B}"/>
              </a:ext>
            </a:extLst>
          </p:cNvPr>
          <p:cNvCxnSpPr>
            <a:cxnSpLocks/>
          </p:cNvCxnSpPr>
          <p:nvPr/>
        </p:nvCxnSpPr>
        <p:spPr>
          <a:xfrm flipH="1">
            <a:off x="787586" y="4354038"/>
            <a:ext cx="6522948" cy="0"/>
          </a:xfrm>
          <a:prstGeom prst="line">
            <a:avLst/>
          </a:prstGeom>
          <a:ln w="22225" cap="rnd">
            <a:solidFill>
              <a:srgbClr val="6D6E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64A9954-9ECF-314F-CC52-F7C1C26BDBF7}"/>
              </a:ext>
            </a:extLst>
          </p:cNvPr>
          <p:cNvSpPr txBox="1"/>
          <p:nvPr/>
        </p:nvSpPr>
        <p:spPr>
          <a:xfrm>
            <a:off x="3457575" y="31665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91AA2D-B8B6-535E-ADB5-FD15ED829323}"/>
              </a:ext>
            </a:extLst>
          </p:cNvPr>
          <p:cNvSpPr txBox="1"/>
          <p:nvPr/>
        </p:nvSpPr>
        <p:spPr>
          <a:xfrm>
            <a:off x="663308" y="2079165"/>
            <a:ext cx="69109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товары</a:t>
            </a:r>
            <a:r>
              <a:rPr lang="ru-RU" sz="20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, изготавливаемые и реализуемые в организациях розничной торговли, осуществляющих реализацию (продажу) этих товаров потребителю 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4BB337A-E650-107F-FCC4-683F3F490676}"/>
              </a:ext>
            </a:extLst>
          </p:cNvPr>
          <p:cNvSpPr/>
          <p:nvPr/>
        </p:nvSpPr>
        <p:spPr>
          <a:xfrm>
            <a:off x="415649" y="2211110"/>
            <a:ext cx="181608" cy="181608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F09DC6-9C46-114A-9708-C7A4DEE37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315" y="2559642"/>
            <a:ext cx="4728857" cy="3557489"/>
          </a:xfrm>
          <a:prstGeom prst="rect">
            <a:avLst/>
          </a:prstGeom>
        </p:spPr>
      </p:pic>
      <p:sp>
        <p:nvSpPr>
          <p:cNvPr id="4" name="Скругленный прямоугольник 8">
            <a:extLst>
              <a:ext uri="{FF2B5EF4-FFF2-40B4-BE49-F238E27FC236}">
                <a16:creationId xmlns:a16="http://schemas.microsoft.com/office/drawing/2014/main" id="{5926CB7B-49C7-E802-2092-324487A3F740}"/>
              </a:ext>
            </a:extLst>
          </p:cNvPr>
          <p:cNvSpPr/>
          <p:nvPr/>
        </p:nvSpPr>
        <p:spPr>
          <a:xfrm>
            <a:off x="576960" y="350794"/>
            <a:ext cx="11005440" cy="88989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3200" b="1" dirty="0">
                <a:solidFill>
                  <a:srgbClr val="404040"/>
                </a:solidFill>
                <a:latin typeface="PT Sans" panose="020B0503020203020204" pitchFamily="34" charset="0"/>
              </a:rPr>
              <a:t>ИСКЛЮЧЕНИЕ СОСТАВЛЯЮТ</a:t>
            </a:r>
            <a:endParaRPr lang="ru-RU" sz="3200" b="1" dirty="0">
              <a:solidFill>
                <a:srgbClr val="EEDC00"/>
              </a:solidFill>
              <a:latin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54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7C007B63-3A1A-4177-A91F-B99FA02F40A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415" imgH="416" progId="TCLayout.ActiveDocument.1">
                  <p:embed/>
                </p:oleObj>
              </mc:Choice>
              <mc:Fallback>
                <p:oleObj name="Слайд think-cell" r:id="rId4" imgW="415" imgH="416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7C007B63-3A1A-4177-A91F-B99FA02F40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115">
            <a:extLst>
              <a:ext uri="{FF2B5EF4-FFF2-40B4-BE49-F238E27FC236}">
                <a16:creationId xmlns:a16="http://schemas.microsoft.com/office/drawing/2014/main" id="{453D5410-88C8-F9F6-0F0A-3231473C0507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551FBC-28BC-EA4C-9AC8-0F9B437B061D}" type="slidenum">
              <a:rPr lang="en-RU" smtClean="0">
                <a:solidFill>
                  <a:prstClr val="black">
                    <a:tint val="7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/>
              <a:t>2</a:t>
            </a:fld>
            <a:endParaRPr lang="en-RU" dirty="0">
              <a:solidFill>
                <a:prstClr val="black">
                  <a:tint val="75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Прямоугольник 24">
            <a:extLst>
              <a:ext uri="{FF2B5EF4-FFF2-40B4-BE49-F238E27FC236}">
                <a16:creationId xmlns:a16="http://schemas.microsoft.com/office/drawing/2014/main" id="{ECEAE82A-DC73-CE9F-983F-16CEAE19871F}"/>
              </a:ext>
            </a:extLst>
          </p:cNvPr>
          <p:cNvSpPr/>
          <p:nvPr/>
        </p:nvSpPr>
        <p:spPr>
          <a:xfrm>
            <a:off x="417846" y="287304"/>
            <a:ext cx="1089159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r>
              <a:rPr lang="ru-RU" sz="2400" b="1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«Честный знак» – это государственная </a:t>
            </a:r>
          </a:p>
          <a:p>
            <a:r>
              <a:rPr lang="ru-RU" sz="2400" b="1" dirty="0">
                <a:solidFill>
                  <a:srgbClr val="63666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информационная система маркировки товаров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072FB2D-111B-987B-D9BA-B4CC44C0FEBA}"/>
              </a:ext>
            </a:extLst>
          </p:cNvPr>
          <p:cNvGrpSpPr/>
          <p:nvPr/>
        </p:nvGrpSpPr>
        <p:grpSpPr>
          <a:xfrm>
            <a:off x="1841454" y="1588770"/>
            <a:ext cx="8509092" cy="4507176"/>
            <a:chOff x="1371601" y="1588770"/>
            <a:chExt cx="8509092" cy="450717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7DCFEB-2128-90A1-EB64-6BE63D2DF001}"/>
                </a:ext>
              </a:extLst>
            </p:cNvPr>
            <p:cNvSpPr txBox="1"/>
            <p:nvPr/>
          </p:nvSpPr>
          <p:spPr>
            <a:xfrm>
              <a:off x="5560693" y="1890743"/>
              <a:ext cx="356044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</a:pPr>
              <a:r>
                <a:rPr lang="ru-RU" sz="1600" dirty="0">
                  <a:solidFill>
                    <a:srgbClr val="63666A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Решения о запуске маркировки </a:t>
              </a:r>
              <a:br>
                <a:rPr lang="ru-RU" sz="1600" dirty="0">
                  <a:solidFill>
                    <a:srgbClr val="63666A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ru-RU" sz="1600" dirty="0">
                  <a:solidFill>
                    <a:srgbClr val="63666A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принимает Правительство РФ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9B54DCB-3C56-206E-520D-CFB69F04D18F}"/>
                </a:ext>
              </a:extLst>
            </p:cNvPr>
            <p:cNvSpPr/>
            <p:nvPr/>
          </p:nvSpPr>
          <p:spPr>
            <a:xfrm>
              <a:off x="2707005" y="3194658"/>
              <a:ext cx="1295400" cy="1295400"/>
            </a:xfrm>
            <a:prstGeom prst="ellipse">
              <a:avLst/>
            </a:prstGeom>
            <a:solidFill>
              <a:srgbClr val="F6F4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rgbClr val="63666A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СГЧП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37585A2-5D15-179E-05F9-28F4B24019C8}"/>
                </a:ext>
              </a:extLst>
            </p:cNvPr>
            <p:cNvGrpSpPr/>
            <p:nvPr/>
          </p:nvGrpSpPr>
          <p:grpSpPr>
            <a:xfrm>
              <a:off x="1371601" y="1588770"/>
              <a:ext cx="3966209" cy="1188720"/>
              <a:chOff x="1371601" y="1588770"/>
              <a:chExt cx="3966209" cy="1188720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5D6CBED6-2105-0855-9CDB-AD255F61E681}"/>
                  </a:ext>
                </a:extLst>
              </p:cNvPr>
              <p:cNvSpPr/>
              <p:nvPr/>
            </p:nvSpPr>
            <p:spPr>
              <a:xfrm>
                <a:off x="1371601" y="1588770"/>
                <a:ext cx="3966209" cy="118872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AD614B-EA62-A8F0-0E05-9E42F58B0730}"/>
                  </a:ext>
                </a:extLst>
              </p:cNvPr>
              <p:cNvSpPr txBox="1"/>
              <p:nvPr/>
            </p:nvSpPr>
            <p:spPr>
              <a:xfrm>
                <a:off x="2529837" y="1890743"/>
                <a:ext cx="2807973" cy="584775"/>
              </a:xfrm>
              <a:prstGeom prst="rect">
                <a:avLst/>
              </a:prstGeom>
              <a:noFill/>
            </p:spPr>
            <p:txBody>
              <a:bodyPr wrap="square" lIns="180000">
                <a:spAutoFit/>
              </a:bodyPr>
              <a:lstStyle/>
              <a:p>
                <a:r>
                  <a:rPr lang="ru-RU" sz="1600" b="1" dirty="0">
                    <a:solidFill>
                      <a:srgbClr val="63666A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Регулятор</a:t>
                </a:r>
                <a:br>
                  <a:rPr lang="ru-RU" sz="1600" b="1" dirty="0">
                    <a:solidFill>
                      <a:srgbClr val="63666A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lang="ru-RU" sz="1600" b="1" dirty="0">
                    <a:solidFill>
                      <a:srgbClr val="63666A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Минпромторг России</a:t>
                </a:r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728BACA6-5A7B-6184-0341-72358CA70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520190" y="1811580"/>
                <a:ext cx="1009647" cy="743100"/>
              </a:xfrm>
              <a:prstGeom prst="rect">
                <a:avLst/>
              </a:prstGeom>
            </p:spPr>
          </p:pic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B1CDAABC-9C7B-ECE9-EDDA-9DA1BB684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868596" y="1685618"/>
                <a:ext cx="355600" cy="308472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548E649-B4C8-483C-4F33-CE81FF130B96}"/>
                </a:ext>
              </a:extLst>
            </p:cNvPr>
            <p:cNvGrpSpPr/>
            <p:nvPr/>
          </p:nvGrpSpPr>
          <p:grpSpPr>
            <a:xfrm>
              <a:off x="1371601" y="4907226"/>
              <a:ext cx="3966209" cy="1188720"/>
              <a:chOff x="1371601" y="-1120140"/>
              <a:chExt cx="3966209" cy="1188720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7DF08451-1BD2-A908-D3F5-249AB4B355E3}"/>
                  </a:ext>
                </a:extLst>
              </p:cNvPr>
              <p:cNvSpPr/>
              <p:nvPr/>
            </p:nvSpPr>
            <p:spPr>
              <a:xfrm>
                <a:off x="1371601" y="-1120140"/>
                <a:ext cx="3966209" cy="118872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39716F-7436-5842-6B45-8A85E8C615BE}"/>
                  </a:ext>
                </a:extLst>
              </p:cNvPr>
              <p:cNvSpPr txBox="1"/>
              <p:nvPr/>
            </p:nvSpPr>
            <p:spPr>
              <a:xfrm>
                <a:off x="2529837" y="-818167"/>
                <a:ext cx="2807973" cy="584775"/>
              </a:xfrm>
              <a:prstGeom prst="rect">
                <a:avLst/>
              </a:prstGeom>
              <a:noFill/>
            </p:spPr>
            <p:txBody>
              <a:bodyPr wrap="square" lIns="180000">
                <a:spAutoFit/>
              </a:bodyPr>
              <a:lstStyle/>
              <a:p>
                <a:r>
                  <a:rPr lang="ru-RU" sz="1600" b="1" dirty="0">
                    <a:solidFill>
                      <a:srgbClr val="63666A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Частный партнер</a:t>
                </a:r>
              </a:p>
              <a:p>
                <a:r>
                  <a:rPr lang="ru-RU" sz="1600" b="1" dirty="0">
                    <a:solidFill>
                      <a:srgbClr val="63666A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ЦРПТ</a:t>
                </a:r>
              </a:p>
            </p:txBody>
          </p:sp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095C7604-8611-741D-E885-CA0767E7AF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520190" y="-897330"/>
                <a:ext cx="1009647" cy="743100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F2684906-5F4D-CF24-5623-717A112D69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4892160" y="-1023292"/>
                <a:ext cx="308472" cy="308472"/>
              </a:xfrm>
              <a:prstGeom prst="rect">
                <a:avLst/>
              </a:prstGeom>
            </p:spPr>
          </p:pic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0053DF3-8312-7FD7-B3CC-3348A7BA83F1}"/>
                </a:ext>
              </a:extLst>
            </p:cNvPr>
            <p:cNvCxnSpPr>
              <a:stCxn id="17" idx="2"/>
              <a:endCxn id="10" idx="0"/>
            </p:cNvCxnSpPr>
            <p:nvPr/>
          </p:nvCxnSpPr>
          <p:spPr>
            <a:xfrm flipH="1">
              <a:off x="3354705" y="2777490"/>
              <a:ext cx="1" cy="417168"/>
            </a:xfrm>
            <a:prstGeom prst="straightConnector1">
              <a:avLst/>
            </a:prstGeom>
            <a:ln w="12700">
              <a:solidFill>
                <a:srgbClr val="63666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95D5A90-6116-4B48-2736-F8C560004CDF}"/>
                </a:ext>
              </a:extLst>
            </p:cNvPr>
            <p:cNvCxnSpPr>
              <a:cxnSpLocks/>
              <a:stCxn id="10" idx="4"/>
              <a:endCxn id="20" idx="0"/>
            </p:cNvCxnSpPr>
            <p:nvPr/>
          </p:nvCxnSpPr>
          <p:spPr>
            <a:xfrm>
              <a:off x="3354705" y="4490058"/>
              <a:ext cx="1" cy="417168"/>
            </a:xfrm>
            <a:prstGeom prst="straightConnector1">
              <a:avLst/>
            </a:prstGeom>
            <a:ln w="12700">
              <a:solidFill>
                <a:srgbClr val="63666A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61ADFB-FA29-F1D2-C0AD-7234BA9EB2C8}"/>
                </a:ext>
              </a:extLst>
            </p:cNvPr>
            <p:cNvSpPr txBox="1"/>
            <p:nvPr/>
          </p:nvSpPr>
          <p:spPr>
            <a:xfrm>
              <a:off x="5560693" y="5086087"/>
              <a:ext cx="4320000" cy="830997"/>
            </a:xfrm>
            <a:prstGeom prst="rect">
              <a:avLst/>
            </a:prstGeom>
            <a:noFill/>
          </p:spPr>
          <p:txBody>
            <a:bodyPr wrap="square" rIns="0">
              <a:spAutoFit/>
            </a:bodyPr>
            <a:lstStyle/>
            <a:p>
              <a:pPr marL="285750" indent="-285750"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</a:pPr>
              <a:r>
                <a:rPr lang="ru-RU" sz="1600" dirty="0">
                  <a:solidFill>
                    <a:srgbClr val="63666A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Система разрабатывается за счет частных </a:t>
              </a:r>
              <a:br>
                <a:rPr lang="ru-RU" sz="1600" dirty="0">
                  <a:solidFill>
                    <a:srgbClr val="63666A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ru-RU" sz="1600" dirty="0">
                  <a:solidFill>
                    <a:srgbClr val="63666A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инвестиций на основании соглашения </a:t>
              </a:r>
              <a:br>
                <a:rPr lang="ru-RU" sz="1600" dirty="0">
                  <a:solidFill>
                    <a:srgbClr val="63666A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ru-RU" sz="1600" dirty="0">
                  <a:solidFill>
                    <a:srgbClr val="63666A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о государственно-частном партнерстве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7880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89318F-12C5-4713-B334-A6EC2F6FA47D}"/>
              </a:ext>
            </a:extLst>
          </p:cNvPr>
          <p:cNvSpPr/>
          <p:nvPr/>
        </p:nvSpPr>
        <p:spPr>
          <a:xfrm>
            <a:off x="-1" y="2722"/>
            <a:ext cx="12662115" cy="6858000"/>
          </a:xfrm>
          <a:prstGeom prst="rect">
            <a:avLst/>
          </a:prstGeom>
          <a:gradFill flip="none" rotWithShape="1">
            <a:gsLst>
              <a:gs pos="53000">
                <a:srgbClr val="F2EFF2"/>
              </a:gs>
              <a:gs pos="0">
                <a:srgbClr val="F5F2F5"/>
              </a:gs>
              <a:gs pos="100000">
                <a:srgbClr val="ECEAE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1A426A-FBE4-45AE-9688-BB483F99C689}"/>
              </a:ext>
            </a:extLst>
          </p:cNvPr>
          <p:cNvSpPr txBox="1"/>
          <p:nvPr/>
        </p:nvSpPr>
        <p:spPr>
          <a:xfrm>
            <a:off x="661524" y="357539"/>
            <a:ext cx="8680666" cy="44275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>
                <a:solidFill>
                  <a:srgbClr val="404040"/>
                </a:solidFill>
              </a:rPr>
              <a:t>ИСКЛЮЧЕНИЕ СОСТАВЛЯЮТ</a:t>
            </a:r>
            <a:endParaRPr lang="ru-RU" sz="2800" dirty="0">
              <a:solidFill>
                <a:srgbClr val="EEDC00"/>
              </a:solidFill>
            </a:endParaRPr>
          </a:p>
        </p:txBody>
      </p:sp>
      <p:cxnSp>
        <p:nvCxnSpPr>
          <p:cNvPr id="5" name="Straight Connector 54">
            <a:extLst>
              <a:ext uri="{FF2B5EF4-FFF2-40B4-BE49-F238E27FC236}">
                <a16:creationId xmlns:a16="http://schemas.microsoft.com/office/drawing/2014/main" id="{CA88109E-4E8F-1301-1404-922C1920186B}"/>
              </a:ext>
            </a:extLst>
          </p:cNvPr>
          <p:cNvCxnSpPr>
            <a:cxnSpLocks/>
          </p:cNvCxnSpPr>
          <p:nvPr/>
        </p:nvCxnSpPr>
        <p:spPr>
          <a:xfrm flipH="1">
            <a:off x="787586" y="4354038"/>
            <a:ext cx="6522948" cy="0"/>
          </a:xfrm>
          <a:prstGeom prst="line">
            <a:avLst/>
          </a:prstGeom>
          <a:ln w="22225" cap="rnd">
            <a:solidFill>
              <a:srgbClr val="6D6E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64A9954-9ECF-314F-CC52-F7C1C26BDBF7}"/>
              </a:ext>
            </a:extLst>
          </p:cNvPr>
          <p:cNvSpPr txBox="1"/>
          <p:nvPr/>
        </p:nvSpPr>
        <p:spPr>
          <a:xfrm>
            <a:off x="3457575" y="31665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91AA2D-B8B6-535E-ADB5-FD15ED829323}"/>
              </a:ext>
            </a:extLst>
          </p:cNvPr>
          <p:cNvSpPr txBox="1"/>
          <p:nvPr/>
        </p:nvSpPr>
        <p:spPr>
          <a:xfrm>
            <a:off x="663308" y="1728645"/>
            <a:ext cx="60629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Хлеб, в том числе замороженный</a:t>
            </a:r>
            <a:endParaRPr lang="ru-RU" sz="2000" dirty="0">
              <a:solidFill>
                <a:srgbClr val="404040"/>
              </a:solidFill>
              <a:latin typeface="PT Sans Regular"/>
              <a:cs typeface="Segoe UI" panose="020B0502040204020203" pitchFamily="34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4BB337A-E650-107F-FCC4-683F3F490676}"/>
              </a:ext>
            </a:extLst>
          </p:cNvPr>
          <p:cNvSpPr/>
          <p:nvPr/>
        </p:nvSpPr>
        <p:spPr>
          <a:xfrm>
            <a:off x="415649" y="1830110"/>
            <a:ext cx="181608" cy="181608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78EBBF-FD62-5FCF-A194-9D88BA528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798" y="2144143"/>
            <a:ext cx="6502400" cy="406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F2EF2C-B4CC-9CAB-0F73-559F25A8CB82}"/>
              </a:ext>
            </a:extLst>
          </p:cNvPr>
          <p:cNvSpPr txBox="1"/>
          <p:nvPr/>
        </p:nvSpPr>
        <p:spPr>
          <a:xfrm>
            <a:off x="661470" y="2288671"/>
            <a:ext cx="6062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Хлебобулочные изделия со сроком годности до 30 суток включительно </a:t>
            </a:r>
            <a:endParaRPr lang="ru-RU" sz="2000" dirty="0">
              <a:solidFill>
                <a:srgbClr val="404040"/>
              </a:solidFill>
              <a:latin typeface="PT Sans Regular"/>
              <a:cs typeface="Segoe UI" panose="020B0502040204020203" pitchFamily="34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7E2B156-AD99-3F4D-8D97-066CBE3EDF27}"/>
              </a:ext>
            </a:extLst>
          </p:cNvPr>
          <p:cNvSpPr/>
          <p:nvPr/>
        </p:nvSpPr>
        <p:spPr>
          <a:xfrm>
            <a:off x="424828" y="2357086"/>
            <a:ext cx="181608" cy="181608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8">
            <a:extLst>
              <a:ext uri="{FF2B5EF4-FFF2-40B4-BE49-F238E27FC236}">
                <a16:creationId xmlns:a16="http://schemas.microsoft.com/office/drawing/2014/main" id="{DBAF959E-44C9-9BD4-3164-FDFF0D58A703}"/>
              </a:ext>
            </a:extLst>
          </p:cNvPr>
          <p:cNvSpPr/>
          <p:nvPr/>
        </p:nvSpPr>
        <p:spPr>
          <a:xfrm>
            <a:off x="576960" y="374544"/>
            <a:ext cx="11005440" cy="88989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3200" b="1" dirty="0">
                <a:solidFill>
                  <a:srgbClr val="404040"/>
                </a:solidFill>
                <a:latin typeface="PT Sans" panose="020B0503020203020204" pitchFamily="34" charset="0"/>
              </a:rPr>
              <a:t>ИСКЛЮЧЕНИЕ СОСТАВЛЯЮТ</a:t>
            </a:r>
            <a:endParaRPr lang="ru-RU" sz="3200" b="1" dirty="0">
              <a:solidFill>
                <a:srgbClr val="EEDC00"/>
              </a:solidFill>
              <a:latin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539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89318F-12C5-4713-B334-A6EC2F6FA47D}"/>
              </a:ext>
            </a:extLst>
          </p:cNvPr>
          <p:cNvSpPr/>
          <p:nvPr/>
        </p:nvSpPr>
        <p:spPr>
          <a:xfrm>
            <a:off x="-1" y="2722"/>
            <a:ext cx="12662115" cy="6858000"/>
          </a:xfrm>
          <a:prstGeom prst="rect">
            <a:avLst/>
          </a:prstGeom>
          <a:gradFill flip="none" rotWithShape="1">
            <a:gsLst>
              <a:gs pos="53000">
                <a:srgbClr val="F2EFF2"/>
              </a:gs>
              <a:gs pos="0">
                <a:srgbClr val="F5F2F5"/>
              </a:gs>
              <a:gs pos="100000">
                <a:srgbClr val="ECEAE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1A426A-FBE4-45AE-9688-BB483F99C689}"/>
              </a:ext>
            </a:extLst>
          </p:cNvPr>
          <p:cNvSpPr txBox="1"/>
          <p:nvPr/>
        </p:nvSpPr>
        <p:spPr>
          <a:xfrm>
            <a:off x="661524" y="357539"/>
            <a:ext cx="8680666" cy="44275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>
                <a:solidFill>
                  <a:srgbClr val="404040"/>
                </a:solidFill>
              </a:rPr>
              <a:t>ИСКЛЮЧЕНИЕ СОСТАВЛЯЮТ</a:t>
            </a:r>
            <a:endParaRPr lang="ru-RU" sz="2800" dirty="0">
              <a:solidFill>
                <a:srgbClr val="EEDC00"/>
              </a:solidFill>
            </a:endParaRPr>
          </a:p>
        </p:txBody>
      </p:sp>
      <p:cxnSp>
        <p:nvCxnSpPr>
          <p:cNvPr id="5" name="Straight Connector 54">
            <a:extLst>
              <a:ext uri="{FF2B5EF4-FFF2-40B4-BE49-F238E27FC236}">
                <a16:creationId xmlns:a16="http://schemas.microsoft.com/office/drawing/2014/main" id="{CA88109E-4E8F-1301-1404-922C1920186B}"/>
              </a:ext>
            </a:extLst>
          </p:cNvPr>
          <p:cNvCxnSpPr>
            <a:cxnSpLocks/>
          </p:cNvCxnSpPr>
          <p:nvPr/>
        </p:nvCxnSpPr>
        <p:spPr>
          <a:xfrm flipH="1">
            <a:off x="787586" y="4354038"/>
            <a:ext cx="6522948" cy="0"/>
          </a:xfrm>
          <a:prstGeom prst="line">
            <a:avLst/>
          </a:prstGeom>
          <a:ln w="22225" cap="rnd">
            <a:solidFill>
              <a:srgbClr val="6D6E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64A9954-9ECF-314F-CC52-F7C1C26BDBF7}"/>
              </a:ext>
            </a:extLst>
          </p:cNvPr>
          <p:cNvSpPr txBox="1"/>
          <p:nvPr/>
        </p:nvSpPr>
        <p:spPr>
          <a:xfrm>
            <a:off x="3457575" y="31665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91AA2D-B8B6-535E-ADB5-FD15ED829323}"/>
              </a:ext>
            </a:extLst>
          </p:cNvPr>
          <p:cNvSpPr txBox="1"/>
          <p:nvPr/>
        </p:nvSpPr>
        <p:spPr>
          <a:xfrm>
            <a:off x="663308" y="2353485"/>
            <a:ext cx="6062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соусы до 30 граммов и объемом до 25 мл включительно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4BB337A-E650-107F-FCC4-683F3F490676}"/>
              </a:ext>
            </a:extLst>
          </p:cNvPr>
          <p:cNvSpPr/>
          <p:nvPr/>
        </p:nvSpPr>
        <p:spPr>
          <a:xfrm>
            <a:off x="415649" y="2439710"/>
            <a:ext cx="181608" cy="181608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D80623-0859-FAF6-9B45-7059AD367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366" y="2727363"/>
            <a:ext cx="3441700" cy="2857500"/>
          </a:xfrm>
          <a:prstGeom prst="rect">
            <a:avLst/>
          </a:prstGeom>
        </p:spPr>
      </p:pic>
      <p:sp>
        <p:nvSpPr>
          <p:cNvPr id="11" name="Скругленный прямоугольник 8">
            <a:extLst>
              <a:ext uri="{FF2B5EF4-FFF2-40B4-BE49-F238E27FC236}">
                <a16:creationId xmlns:a16="http://schemas.microsoft.com/office/drawing/2014/main" id="{97F6689D-1187-26D6-995C-0CFE4097680C}"/>
              </a:ext>
            </a:extLst>
          </p:cNvPr>
          <p:cNvSpPr/>
          <p:nvPr/>
        </p:nvSpPr>
        <p:spPr>
          <a:xfrm>
            <a:off x="576960" y="374544"/>
            <a:ext cx="11005440" cy="88989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3200" b="1" dirty="0">
                <a:solidFill>
                  <a:srgbClr val="404040"/>
                </a:solidFill>
                <a:latin typeface="PT Sans" panose="020B0503020203020204" pitchFamily="34" charset="0"/>
              </a:rPr>
              <a:t>ИСКЛЮЧЕНИЕ СОСТАВЛЯЮТ</a:t>
            </a:r>
            <a:endParaRPr lang="ru-RU" sz="3200" b="1" dirty="0">
              <a:solidFill>
                <a:srgbClr val="EEDC00"/>
              </a:solidFill>
              <a:latin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938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89318F-12C5-4713-B334-A6EC2F6FA47D}"/>
              </a:ext>
            </a:extLst>
          </p:cNvPr>
          <p:cNvSpPr/>
          <p:nvPr/>
        </p:nvSpPr>
        <p:spPr>
          <a:xfrm>
            <a:off x="0" y="7689"/>
            <a:ext cx="12662115" cy="6858000"/>
          </a:xfrm>
          <a:prstGeom prst="rect">
            <a:avLst/>
          </a:prstGeom>
          <a:gradFill flip="none" rotWithShape="1">
            <a:gsLst>
              <a:gs pos="53000">
                <a:srgbClr val="F2EFF2"/>
              </a:gs>
              <a:gs pos="0">
                <a:srgbClr val="F5F2F5"/>
              </a:gs>
              <a:gs pos="100000">
                <a:srgbClr val="ECEAE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1A426A-FBE4-45AE-9688-BB483F99C689}"/>
              </a:ext>
            </a:extLst>
          </p:cNvPr>
          <p:cNvSpPr txBox="1"/>
          <p:nvPr/>
        </p:nvSpPr>
        <p:spPr>
          <a:xfrm>
            <a:off x="661524" y="357539"/>
            <a:ext cx="8680666" cy="44275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>
                <a:solidFill>
                  <a:srgbClr val="404040"/>
                </a:solidFill>
              </a:rPr>
              <a:t>ИСКЛЮЧЕНИЕ СОСТАВЛЯЮТ</a:t>
            </a:r>
            <a:endParaRPr lang="ru-RU" sz="2800" dirty="0">
              <a:solidFill>
                <a:srgbClr val="EEDC00"/>
              </a:solidFill>
            </a:endParaRPr>
          </a:p>
        </p:txBody>
      </p:sp>
      <p:cxnSp>
        <p:nvCxnSpPr>
          <p:cNvPr id="5" name="Straight Connector 54">
            <a:extLst>
              <a:ext uri="{FF2B5EF4-FFF2-40B4-BE49-F238E27FC236}">
                <a16:creationId xmlns:a16="http://schemas.microsoft.com/office/drawing/2014/main" id="{CA88109E-4E8F-1301-1404-922C1920186B}"/>
              </a:ext>
            </a:extLst>
          </p:cNvPr>
          <p:cNvCxnSpPr>
            <a:cxnSpLocks/>
          </p:cNvCxnSpPr>
          <p:nvPr/>
        </p:nvCxnSpPr>
        <p:spPr>
          <a:xfrm flipH="1">
            <a:off x="787586" y="4354038"/>
            <a:ext cx="6522948" cy="0"/>
          </a:xfrm>
          <a:prstGeom prst="line">
            <a:avLst/>
          </a:prstGeom>
          <a:ln w="22225" cap="rnd">
            <a:solidFill>
              <a:srgbClr val="6D6E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64A9954-9ECF-314F-CC52-F7C1C26BDBF7}"/>
              </a:ext>
            </a:extLst>
          </p:cNvPr>
          <p:cNvSpPr txBox="1"/>
          <p:nvPr/>
        </p:nvSpPr>
        <p:spPr>
          <a:xfrm>
            <a:off x="3457575" y="31665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91AA2D-B8B6-535E-ADB5-FD15ED829323}"/>
              </a:ext>
            </a:extLst>
          </p:cNvPr>
          <p:cNvSpPr txBox="1"/>
          <p:nvPr/>
        </p:nvSpPr>
        <p:spPr>
          <a:xfrm>
            <a:off x="663308" y="1728645"/>
            <a:ext cx="60629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Спецпродукция, имеющая СГР (БАДы, </a:t>
            </a:r>
            <a:r>
              <a:rPr lang="ru-RU" sz="2000" dirty="0" err="1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спортпит</a:t>
            </a:r>
            <a:r>
              <a:rPr lang="ru-RU" sz="20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, продукты для беременных и кормящих, продукты для диетического и специализированного питания, сухие смеси для детей раннего возраста)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4BB337A-E650-107F-FCC4-683F3F490676}"/>
              </a:ext>
            </a:extLst>
          </p:cNvPr>
          <p:cNvSpPr/>
          <p:nvPr/>
        </p:nvSpPr>
        <p:spPr>
          <a:xfrm>
            <a:off x="415649" y="1830110"/>
            <a:ext cx="181608" cy="181608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23E1C9-46D9-BF7E-7576-C6B89A234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023" y="1381365"/>
            <a:ext cx="1940257" cy="36355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BFFC5F-03BD-231C-4363-FBAEB5A61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064" y="1422364"/>
            <a:ext cx="3099287" cy="38576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EE755C-755A-7B69-9CFD-BDD830EE0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758" y="4350125"/>
            <a:ext cx="1864874" cy="2460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40CFDB2-0388-A7FE-A0D0-7241BD04C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462" y="3523956"/>
            <a:ext cx="1864874" cy="279731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86E1002-0217-6137-92E0-C1A0E78FA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3045" y="3758361"/>
            <a:ext cx="2705836" cy="2936301"/>
          </a:xfrm>
          <a:prstGeom prst="rect">
            <a:avLst/>
          </a:prstGeom>
        </p:spPr>
      </p:pic>
      <p:sp>
        <p:nvSpPr>
          <p:cNvPr id="18" name="Скругленный прямоугольник 8">
            <a:extLst>
              <a:ext uri="{FF2B5EF4-FFF2-40B4-BE49-F238E27FC236}">
                <a16:creationId xmlns:a16="http://schemas.microsoft.com/office/drawing/2014/main" id="{50325E4E-3FBC-CDAC-5429-7BF3D6C55D9F}"/>
              </a:ext>
            </a:extLst>
          </p:cNvPr>
          <p:cNvSpPr/>
          <p:nvPr/>
        </p:nvSpPr>
        <p:spPr>
          <a:xfrm>
            <a:off x="576960" y="374544"/>
            <a:ext cx="11005440" cy="88989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3200" b="1" dirty="0">
                <a:solidFill>
                  <a:srgbClr val="404040"/>
                </a:solidFill>
                <a:latin typeface="PT Sans" panose="020B0503020203020204" pitchFamily="34" charset="0"/>
              </a:rPr>
              <a:t>ИСКЛЮЧЕНИЕ СОСТАВЛЯЮТ</a:t>
            </a:r>
            <a:endParaRPr lang="ru-RU" sz="3200" b="1" dirty="0">
              <a:solidFill>
                <a:srgbClr val="EEDC00"/>
              </a:solidFill>
              <a:latin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601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89318F-12C5-4713-B334-A6EC2F6FA47D}"/>
              </a:ext>
            </a:extLst>
          </p:cNvPr>
          <p:cNvSpPr/>
          <p:nvPr/>
        </p:nvSpPr>
        <p:spPr>
          <a:xfrm>
            <a:off x="-1" y="2722"/>
            <a:ext cx="12662115" cy="6858000"/>
          </a:xfrm>
          <a:prstGeom prst="rect">
            <a:avLst/>
          </a:prstGeom>
          <a:gradFill flip="none" rotWithShape="1">
            <a:gsLst>
              <a:gs pos="53000">
                <a:srgbClr val="F2EFF2"/>
              </a:gs>
              <a:gs pos="0">
                <a:srgbClr val="F5F2F5"/>
              </a:gs>
              <a:gs pos="100000">
                <a:srgbClr val="ECEAE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1A426A-FBE4-45AE-9688-BB483F99C689}"/>
              </a:ext>
            </a:extLst>
          </p:cNvPr>
          <p:cNvSpPr txBox="1"/>
          <p:nvPr/>
        </p:nvSpPr>
        <p:spPr>
          <a:xfrm>
            <a:off x="661524" y="357539"/>
            <a:ext cx="8680666" cy="44275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>
                <a:solidFill>
                  <a:srgbClr val="404040"/>
                </a:solidFill>
              </a:rPr>
              <a:t>ИСКЛЮЧЕНИЕ СОСТАВЛЯЮТ</a:t>
            </a:r>
            <a:endParaRPr lang="ru-RU" sz="2800" dirty="0">
              <a:solidFill>
                <a:srgbClr val="EEDC00"/>
              </a:solidFill>
            </a:endParaRPr>
          </a:p>
        </p:txBody>
      </p:sp>
      <p:cxnSp>
        <p:nvCxnSpPr>
          <p:cNvPr id="5" name="Straight Connector 54">
            <a:extLst>
              <a:ext uri="{FF2B5EF4-FFF2-40B4-BE49-F238E27FC236}">
                <a16:creationId xmlns:a16="http://schemas.microsoft.com/office/drawing/2014/main" id="{CA88109E-4E8F-1301-1404-922C1920186B}"/>
              </a:ext>
            </a:extLst>
          </p:cNvPr>
          <p:cNvCxnSpPr>
            <a:cxnSpLocks/>
          </p:cNvCxnSpPr>
          <p:nvPr/>
        </p:nvCxnSpPr>
        <p:spPr>
          <a:xfrm flipH="1">
            <a:off x="787586" y="4354038"/>
            <a:ext cx="6522948" cy="0"/>
          </a:xfrm>
          <a:prstGeom prst="line">
            <a:avLst/>
          </a:prstGeom>
          <a:ln w="22225" cap="rnd">
            <a:solidFill>
              <a:srgbClr val="6D6E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64A9954-9ECF-314F-CC52-F7C1C26BDBF7}"/>
              </a:ext>
            </a:extLst>
          </p:cNvPr>
          <p:cNvSpPr txBox="1"/>
          <p:nvPr/>
        </p:nvSpPr>
        <p:spPr>
          <a:xfrm>
            <a:off x="3457575" y="31665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91AA2D-B8B6-535E-ADB5-FD15ED829323}"/>
              </a:ext>
            </a:extLst>
          </p:cNvPr>
          <p:cNvSpPr txBox="1"/>
          <p:nvPr/>
        </p:nvSpPr>
        <p:spPr>
          <a:xfrm>
            <a:off x="663308" y="2521125"/>
            <a:ext cx="6062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товары весом до 20 грамм (включительно), при этом вторичная упаковка подлежит маркировке 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4BB337A-E650-107F-FCC4-683F3F490676}"/>
              </a:ext>
            </a:extLst>
          </p:cNvPr>
          <p:cNvSpPr/>
          <p:nvPr/>
        </p:nvSpPr>
        <p:spPr>
          <a:xfrm>
            <a:off x="415649" y="2622590"/>
            <a:ext cx="181608" cy="181608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D9FC15-50C3-B339-591A-01E7D50C5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392" y="1458561"/>
            <a:ext cx="3797300" cy="5041900"/>
          </a:xfrm>
          <a:prstGeom prst="rect">
            <a:avLst/>
          </a:prstGeom>
        </p:spPr>
      </p:pic>
      <p:sp>
        <p:nvSpPr>
          <p:cNvPr id="3" name="Скругленный прямоугольник 8">
            <a:extLst>
              <a:ext uri="{FF2B5EF4-FFF2-40B4-BE49-F238E27FC236}">
                <a16:creationId xmlns:a16="http://schemas.microsoft.com/office/drawing/2014/main" id="{AB5B724D-2BE1-7823-9186-0F5E9AD5E652}"/>
              </a:ext>
            </a:extLst>
          </p:cNvPr>
          <p:cNvSpPr/>
          <p:nvPr/>
        </p:nvSpPr>
        <p:spPr>
          <a:xfrm>
            <a:off x="576960" y="386419"/>
            <a:ext cx="11005440" cy="88989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3200" b="1" dirty="0">
                <a:solidFill>
                  <a:srgbClr val="404040"/>
                </a:solidFill>
                <a:latin typeface="PT Sans" panose="020B0503020203020204" pitchFamily="34" charset="0"/>
              </a:rPr>
              <a:t>ИСКЛЮЧЕНИЕ СОСТАВЛЯЮТ</a:t>
            </a:r>
            <a:endParaRPr lang="ru-RU" sz="3200" b="1" dirty="0">
              <a:solidFill>
                <a:srgbClr val="EEDC00"/>
              </a:solidFill>
              <a:latin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549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89318F-12C5-4713-B334-A6EC2F6FA47D}"/>
              </a:ext>
            </a:extLst>
          </p:cNvPr>
          <p:cNvSpPr/>
          <p:nvPr/>
        </p:nvSpPr>
        <p:spPr>
          <a:xfrm>
            <a:off x="-1" y="2722"/>
            <a:ext cx="12662115" cy="6858000"/>
          </a:xfrm>
          <a:prstGeom prst="rect">
            <a:avLst/>
          </a:prstGeom>
          <a:gradFill flip="none" rotWithShape="1">
            <a:gsLst>
              <a:gs pos="53000">
                <a:srgbClr val="F2EFF2"/>
              </a:gs>
              <a:gs pos="0">
                <a:srgbClr val="F5F2F5"/>
              </a:gs>
              <a:gs pos="100000">
                <a:srgbClr val="ECEAE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1A426A-FBE4-45AE-9688-BB483F99C689}"/>
              </a:ext>
            </a:extLst>
          </p:cNvPr>
          <p:cNvSpPr txBox="1"/>
          <p:nvPr/>
        </p:nvSpPr>
        <p:spPr>
          <a:xfrm>
            <a:off x="661524" y="357539"/>
            <a:ext cx="8680666" cy="44275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>
                <a:solidFill>
                  <a:srgbClr val="404040"/>
                </a:solidFill>
              </a:rPr>
              <a:t>ИСКЛЮЧЕНИЕ СОСТАВЛЯЮТ</a:t>
            </a:r>
            <a:endParaRPr lang="ru-RU" sz="2800" dirty="0">
              <a:solidFill>
                <a:srgbClr val="EEDC00"/>
              </a:solidFill>
            </a:endParaRPr>
          </a:p>
        </p:txBody>
      </p:sp>
      <p:cxnSp>
        <p:nvCxnSpPr>
          <p:cNvPr id="5" name="Straight Connector 54">
            <a:extLst>
              <a:ext uri="{FF2B5EF4-FFF2-40B4-BE49-F238E27FC236}">
                <a16:creationId xmlns:a16="http://schemas.microsoft.com/office/drawing/2014/main" id="{CA88109E-4E8F-1301-1404-922C1920186B}"/>
              </a:ext>
            </a:extLst>
          </p:cNvPr>
          <p:cNvCxnSpPr>
            <a:cxnSpLocks/>
          </p:cNvCxnSpPr>
          <p:nvPr/>
        </p:nvCxnSpPr>
        <p:spPr>
          <a:xfrm flipH="1">
            <a:off x="787586" y="5998466"/>
            <a:ext cx="6522948" cy="0"/>
          </a:xfrm>
          <a:prstGeom prst="line">
            <a:avLst/>
          </a:prstGeom>
          <a:ln w="22225" cap="rnd">
            <a:solidFill>
              <a:srgbClr val="6D6E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64A9954-9ECF-314F-CC52-F7C1C26BDBF7}"/>
              </a:ext>
            </a:extLst>
          </p:cNvPr>
          <p:cNvSpPr txBox="1"/>
          <p:nvPr/>
        </p:nvSpPr>
        <p:spPr>
          <a:xfrm>
            <a:off x="3457575" y="31665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91AA2D-B8B6-535E-ADB5-FD15ED829323}"/>
              </a:ext>
            </a:extLst>
          </p:cNvPr>
          <p:cNvSpPr txBox="1"/>
          <p:nvPr/>
        </p:nvSpPr>
        <p:spPr>
          <a:xfrm>
            <a:off x="663308" y="1728645"/>
            <a:ext cx="60629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Товары, помещаемые под таможенные процедуры в целях их вывоза за пределы таможенной территории Евразийского экономического союза 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4BB337A-E650-107F-FCC4-683F3F490676}"/>
              </a:ext>
            </a:extLst>
          </p:cNvPr>
          <p:cNvSpPr/>
          <p:nvPr/>
        </p:nvSpPr>
        <p:spPr>
          <a:xfrm>
            <a:off x="415649" y="1830110"/>
            <a:ext cx="181608" cy="181608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5D4BDB-5E0B-7B5C-7E44-C97A7648CCF4}"/>
              </a:ext>
            </a:extLst>
          </p:cNvPr>
          <p:cNvSpPr txBox="1"/>
          <p:nvPr/>
        </p:nvSpPr>
        <p:spPr>
          <a:xfrm>
            <a:off x="660725" y="2516476"/>
            <a:ext cx="60629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Товары ввозимые в Российскую Федерацию или произведенные на территории Российской Федерации участниками оборота товаров в качестве рекламных, маркетинговых образцов, не предназначенных для реализации (продажи) 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D3158866-66AF-F351-4C36-BCA0F97765A4}"/>
              </a:ext>
            </a:extLst>
          </p:cNvPr>
          <p:cNvSpPr/>
          <p:nvPr/>
        </p:nvSpPr>
        <p:spPr>
          <a:xfrm>
            <a:off x="413067" y="2586941"/>
            <a:ext cx="181608" cy="181608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C921CE-32CD-935D-1AA9-D9F1341AA2CC}"/>
              </a:ext>
            </a:extLst>
          </p:cNvPr>
          <p:cNvSpPr txBox="1"/>
          <p:nvPr/>
        </p:nvSpPr>
        <p:spPr>
          <a:xfrm>
            <a:off x="658141" y="3645265"/>
            <a:ext cx="606295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Товары, приобретенные по сделке, сведения о которой составляют государственную тайну, а также товары, закупка которых осуществляется в порядке, предусмотренном частью 11 статьи 24 Федерального закона "О контрактной системе в сфере закупок товаров, работ, услуг для обеспечения государственных и муниципальных нужд" или статьей 3.5 Федерального закона "О закупках товаров, работ, услуг отдельными видами юридических лиц", при их транспортировке участником такой сделки по территории Российской Федерации 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A1900CF3-03CC-8437-4EDF-98A023292872}"/>
              </a:ext>
            </a:extLst>
          </p:cNvPr>
          <p:cNvSpPr/>
          <p:nvPr/>
        </p:nvSpPr>
        <p:spPr>
          <a:xfrm>
            <a:off x="410485" y="3715736"/>
            <a:ext cx="181608" cy="181608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DDE3E8-29D4-6B84-80AF-6ED100C2F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043" y="3458959"/>
            <a:ext cx="4700490" cy="3041493"/>
          </a:xfrm>
          <a:prstGeom prst="rect">
            <a:avLst/>
          </a:prstGeom>
        </p:spPr>
      </p:pic>
      <p:sp>
        <p:nvSpPr>
          <p:cNvPr id="4" name="Скругленный прямоугольник 8">
            <a:extLst>
              <a:ext uri="{FF2B5EF4-FFF2-40B4-BE49-F238E27FC236}">
                <a16:creationId xmlns:a16="http://schemas.microsoft.com/office/drawing/2014/main" id="{3C69A868-A1A4-BF92-0F94-BA6C867CEF03}"/>
              </a:ext>
            </a:extLst>
          </p:cNvPr>
          <p:cNvSpPr/>
          <p:nvPr/>
        </p:nvSpPr>
        <p:spPr>
          <a:xfrm>
            <a:off x="576960" y="374544"/>
            <a:ext cx="11005440" cy="88989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3200" b="1" dirty="0">
                <a:solidFill>
                  <a:srgbClr val="404040"/>
                </a:solidFill>
                <a:latin typeface="PT Sans" panose="020B0503020203020204" pitchFamily="34" charset="0"/>
              </a:rPr>
              <a:t>ИСКЛЮЧЕНИЕ СОСТАВЛЯЮТ</a:t>
            </a:r>
            <a:endParaRPr lang="ru-RU" sz="3200" b="1" dirty="0">
              <a:solidFill>
                <a:srgbClr val="EEDC00"/>
              </a:solidFill>
              <a:latin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458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FBB20E5-E0D6-6167-5FD0-3E0A8BAC0FEF}"/>
              </a:ext>
            </a:extLst>
          </p:cNvPr>
          <p:cNvSpPr/>
          <p:nvPr/>
        </p:nvSpPr>
        <p:spPr>
          <a:xfrm>
            <a:off x="6571281" y="2722"/>
            <a:ext cx="6090833" cy="6858000"/>
          </a:xfrm>
          <a:prstGeom prst="rect">
            <a:avLst/>
          </a:prstGeom>
          <a:gradFill flip="none" rotWithShape="1">
            <a:gsLst>
              <a:gs pos="53000">
                <a:srgbClr val="F2EFF2"/>
              </a:gs>
              <a:gs pos="0">
                <a:srgbClr val="F5F2F5"/>
              </a:gs>
              <a:gs pos="100000">
                <a:srgbClr val="ECEAE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D1397D-0F91-40DF-B207-2FF391EACBE9}"/>
              </a:ext>
            </a:extLst>
          </p:cNvPr>
          <p:cNvSpPr txBox="1"/>
          <p:nvPr/>
        </p:nvSpPr>
        <p:spPr>
          <a:xfrm>
            <a:off x="443882" y="390622"/>
            <a:ext cx="6831475" cy="107721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3200" dirty="0">
                <a:solidFill>
                  <a:srgbClr val="404040"/>
                </a:solidFill>
              </a:rPr>
              <a:t>ВЫБЫТИЕ ЧЕРЕЗ ККТ, МАРКИРОВКА ОСТАТКОВ И ПЕРЕМАРКИРОВКА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187545-65B8-4DE6-9E88-C3FCFC69B99B}"/>
              </a:ext>
            </a:extLst>
          </p:cNvPr>
          <p:cNvSpPr txBox="1"/>
          <p:nvPr/>
        </p:nvSpPr>
        <p:spPr>
          <a:xfrm>
            <a:off x="1107696" y="3113327"/>
            <a:ext cx="3366926" cy="347531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20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z="1400" dirty="0"/>
              <a:t>обязательная маркировка групповой упаковки и наборов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EDBE58-A382-4013-A0DF-9C2F226436AD}"/>
              </a:ext>
            </a:extLst>
          </p:cNvPr>
          <p:cNvSpPr txBox="1"/>
          <p:nvPr/>
        </p:nvSpPr>
        <p:spPr>
          <a:xfrm>
            <a:off x="1107695" y="2541196"/>
            <a:ext cx="3666324" cy="461665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defPPr>
              <a:defRPr lang="ru-RU"/>
            </a:defPPr>
            <a:lvl1pPr>
              <a:defRPr sz="120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z="3000" b="1" dirty="0"/>
              <a:t>с 1 июля 2027 г.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3D5536-A917-4FC6-96F6-5F70CBA5E287}"/>
              </a:ext>
            </a:extLst>
          </p:cNvPr>
          <p:cNvSpPr txBox="1"/>
          <p:nvPr/>
        </p:nvSpPr>
        <p:spPr>
          <a:xfrm>
            <a:off x="1097062" y="4837105"/>
            <a:ext cx="4889068" cy="347596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20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z="1400" dirty="0"/>
              <a:t>Маркировка остатков продукции, относящейся к товарной категории Сладости и кондитерские изделия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Bold" panose="020B0703020203020204" pitchFamily="34" charset="-52"/>
                <a:ea typeface="PT Sans Bold" panose="020B0703020203020204" pitchFamily="34" charset="-52"/>
                <a:cs typeface="Segoe UI" panose="020B0502040204020203" pitchFamily="34" charset="0"/>
              </a:rPr>
              <a:t>не подлежит.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A85D80-2CA7-49D9-98F7-269ADF9BAA2E}"/>
              </a:ext>
            </a:extLst>
          </p:cNvPr>
          <p:cNvSpPr txBox="1"/>
          <p:nvPr/>
        </p:nvSpPr>
        <p:spPr>
          <a:xfrm>
            <a:off x="1097062" y="5419132"/>
            <a:ext cx="4685412" cy="519886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20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z="1400" dirty="0"/>
              <a:t>Перемаркировка продукции, относящейся к товарной категории Сладости и кондитерские изделия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Bold" panose="020B0703020203020204" pitchFamily="34" charset="-52"/>
                <a:ea typeface="PT Sans Bold" panose="020B0703020203020204" pitchFamily="34" charset="-52"/>
                <a:cs typeface="Segoe UI" panose="020B0502040204020203" pitchFamily="34" charset="0"/>
              </a:rPr>
              <a:t>не предусмотрена.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097A5800-1475-4BF6-AC5F-8E6E5F0DF9F9}"/>
              </a:ext>
            </a:extLst>
          </p:cNvPr>
          <p:cNvSpPr/>
          <p:nvPr/>
        </p:nvSpPr>
        <p:spPr>
          <a:xfrm>
            <a:off x="4916730" y="2743200"/>
            <a:ext cx="2800650" cy="1890501"/>
          </a:xfrm>
          <a:custGeom>
            <a:avLst/>
            <a:gdLst>
              <a:gd name="connsiteX0" fmla="*/ 0 w 1881962"/>
              <a:gd name="connsiteY0" fmla="*/ 0 h 1796903"/>
              <a:gd name="connsiteX1" fmla="*/ 914400 w 1881962"/>
              <a:gd name="connsiteY1" fmla="*/ 0 h 1796903"/>
              <a:gd name="connsiteX2" fmla="*/ 914400 w 1881962"/>
              <a:gd name="connsiteY2" fmla="*/ 1796903 h 1796903"/>
              <a:gd name="connsiteX3" fmla="*/ 1881962 w 1881962"/>
              <a:gd name="connsiteY3" fmla="*/ 1796903 h 1796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1962" h="1796903">
                <a:moveTo>
                  <a:pt x="0" y="0"/>
                </a:moveTo>
                <a:lnTo>
                  <a:pt x="914400" y="0"/>
                </a:lnTo>
                <a:lnTo>
                  <a:pt x="914400" y="1796903"/>
                </a:lnTo>
                <a:lnTo>
                  <a:pt x="1881962" y="1796903"/>
                </a:lnTo>
              </a:path>
            </a:pathLst>
          </a:custGeom>
          <a:noFill/>
          <a:ln w="22225" cap="rnd">
            <a:solidFill>
              <a:srgbClr val="696969">
                <a:alpha val="98000"/>
              </a:srgbClr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079FD77-C7B5-4F37-9EF1-F3D66081EF44}"/>
              </a:ext>
            </a:extLst>
          </p:cNvPr>
          <p:cNvGrpSpPr/>
          <p:nvPr/>
        </p:nvGrpSpPr>
        <p:grpSpPr>
          <a:xfrm>
            <a:off x="590494" y="2645641"/>
            <a:ext cx="361507" cy="361507"/>
            <a:chOff x="590494" y="2603109"/>
            <a:chExt cx="361507" cy="361507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86753D10-3416-4FE9-887C-BC50D6C5DDDE}"/>
                </a:ext>
              </a:extLst>
            </p:cNvPr>
            <p:cNvSpPr/>
            <p:nvPr/>
          </p:nvSpPr>
          <p:spPr>
            <a:xfrm rot="18900000">
              <a:off x="590494" y="2603109"/>
              <a:ext cx="361507" cy="361507"/>
            </a:xfrm>
            <a:prstGeom prst="roundRect">
              <a:avLst/>
            </a:prstGeom>
            <a:solidFill>
              <a:srgbClr val="F6F5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D1BD8930-6CE6-45EC-AFF6-AC56EF451E29}"/>
                </a:ext>
              </a:extLst>
            </p:cNvPr>
            <p:cNvSpPr/>
            <p:nvPr/>
          </p:nvSpPr>
          <p:spPr>
            <a:xfrm rot="18900000" flipH="1">
              <a:off x="647255" y="2659871"/>
              <a:ext cx="247983" cy="2479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1107670-5C01-467B-91C9-5EF4D0BEA6F0}"/>
              </a:ext>
            </a:extLst>
          </p:cNvPr>
          <p:cNvGrpSpPr/>
          <p:nvPr/>
        </p:nvGrpSpPr>
        <p:grpSpPr>
          <a:xfrm>
            <a:off x="590494" y="4812934"/>
            <a:ext cx="361507" cy="361507"/>
            <a:chOff x="590494" y="2603109"/>
            <a:chExt cx="361507" cy="361507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E4604A28-CDAF-4162-B4E0-A208C3F9496F}"/>
                </a:ext>
              </a:extLst>
            </p:cNvPr>
            <p:cNvSpPr/>
            <p:nvPr/>
          </p:nvSpPr>
          <p:spPr>
            <a:xfrm rot="18900000">
              <a:off x="590494" y="2603109"/>
              <a:ext cx="361507" cy="361507"/>
            </a:xfrm>
            <a:prstGeom prst="roundRect">
              <a:avLst/>
            </a:prstGeom>
            <a:solidFill>
              <a:srgbClr val="F6F5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33D9B06E-CA44-4906-8E3F-4CF2D2DA4756}"/>
                </a:ext>
              </a:extLst>
            </p:cNvPr>
            <p:cNvSpPr/>
            <p:nvPr/>
          </p:nvSpPr>
          <p:spPr>
            <a:xfrm rot="18900000" flipH="1">
              <a:off x="647255" y="2659871"/>
              <a:ext cx="247983" cy="2479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918B2B3-4A16-4612-A59D-BC05E2516718}"/>
              </a:ext>
            </a:extLst>
          </p:cNvPr>
          <p:cNvGrpSpPr/>
          <p:nvPr/>
        </p:nvGrpSpPr>
        <p:grpSpPr>
          <a:xfrm>
            <a:off x="590494" y="5488116"/>
            <a:ext cx="361507" cy="361507"/>
            <a:chOff x="590494" y="2603109"/>
            <a:chExt cx="361507" cy="361507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0FA6945D-A31B-45B4-87F9-1904183F5538}"/>
                </a:ext>
              </a:extLst>
            </p:cNvPr>
            <p:cNvSpPr/>
            <p:nvPr/>
          </p:nvSpPr>
          <p:spPr>
            <a:xfrm rot="18900000">
              <a:off x="590494" y="2603109"/>
              <a:ext cx="361507" cy="361507"/>
            </a:xfrm>
            <a:prstGeom prst="roundRect">
              <a:avLst/>
            </a:prstGeom>
            <a:solidFill>
              <a:srgbClr val="F6F5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DAA1B749-A53F-4E58-BBB7-7C4BADAE2DEB}"/>
                </a:ext>
              </a:extLst>
            </p:cNvPr>
            <p:cNvSpPr/>
            <p:nvPr/>
          </p:nvSpPr>
          <p:spPr>
            <a:xfrm rot="18900000" flipH="1">
              <a:off x="647255" y="2659871"/>
              <a:ext cx="247983" cy="2479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B6C0DE5-BBF7-3491-CBAC-DD5E3AF202B2}"/>
              </a:ext>
            </a:extLst>
          </p:cNvPr>
          <p:cNvSpPr txBox="1"/>
          <p:nvPr/>
        </p:nvSpPr>
        <p:spPr>
          <a:xfrm>
            <a:off x="1105113" y="3622187"/>
            <a:ext cx="3366926" cy="519886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20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z="1400" dirty="0"/>
              <a:t>вывод из оборота (розничная продажа/подача сведений по причинам, не являющимися розничной продажей)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019E6F-FB55-FCDD-FE3E-25C3DB055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238" y="2245147"/>
            <a:ext cx="4740751" cy="422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67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5C977A0A-6CA8-4B93-B2C6-94781F821271}"/>
              </a:ext>
            </a:extLst>
          </p:cNvPr>
          <p:cNvCxnSpPr>
            <a:cxnSpLocks/>
          </p:cNvCxnSpPr>
          <p:nvPr/>
        </p:nvCxnSpPr>
        <p:spPr>
          <a:xfrm flipV="1">
            <a:off x="6089650" y="0"/>
            <a:ext cx="0" cy="6854441"/>
          </a:xfrm>
          <a:prstGeom prst="line">
            <a:avLst/>
          </a:prstGeom>
          <a:noFill/>
          <a:ln w="57150" cap="flat">
            <a:solidFill>
              <a:schemeClr val="bg1">
                <a:lumMod val="9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05668C6A-8F71-4AFA-A7E4-B5F02AFB8377}"/>
              </a:ext>
            </a:extLst>
          </p:cNvPr>
          <p:cNvCxnSpPr>
            <a:cxnSpLocks/>
          </p:cNvCxnSpPr>
          <p:nvPr/>
        </p:nvCxnSpPr>
        <p:spPr>
          <a:xfrm>
            <a:off x="-11728" y="3429000"/>
            <a:ext cx="12203728" cy="0"/>
          </a:xfrm>
          <a:prstGeom prst="line">
            <a:avLst/>
          </a:prstGeom>
          <a:noFill/>
          <a:ln w="57150" cap="flat">
            <a:solidFill>
              <a:schemeClr val="bg1">
                <a:lumMod val="9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C7C41FF-5CB6-4D85-96CF-296ACAD28A77}"/>
              </a:ext>
            </a:extLst>
          </p:cNvPr>
          <p:cNvSpPr/>
          <p:nvPr/>
        </p:nvSpPr>
        <p:spPr>
          <a:xfrm rot="18900000">
            <a:off x="4540419" y="1871641"/>
            <a:ext cx="3111162" cy="31111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EDC84B1C-3F46-446B-8818-76838D74C33A}"/>
              </a:ext>
            </a:extLst>
          </p:cNvPr>
          <p:cNvSpPr/>
          <p:nvPr/>
        </p:nvSpPr>
        <p:spPr>
          <a:xfrm rot="18900000">
            <a:off x="4649846" y="1974900"/>
            <a:ext cx="2892308" cy="289230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8B2486A-D545-467D-B79E-B760D9E500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95" imgH="394" progId="TCLayout.ActiveDocument.1">
                  <p:embed/>
                </p:oleObj>
              </mc:Choice>
              <mc:Fallback>
                <p:oleObj name="Слайд think-cell" r:id="rId4" imgW="395" imgH="39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8B2486A-D545-467D-B79E-B760D9E500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0038AED-CBE0-4352-9982-A79561DC010A}"/>
              </a:ext>
            </a:extLst>
          </p:cNvPr>
          <p:cNvSpPr txBox="1"/>
          <p:nvPr/>
        </p:nvSpPr>
        <p:spPr>
          <a:xfrm>
            <a:off x="4261045" y="2867055"/>
            <a:ext cx="3697691" cy="101566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>
              <a:lnSpc>
                <a:spcPct val="150000"/>
              </a:lnSpc>
              <a:spcAft>
                <a:spcPts val="300"/>
              </a:spcAft>
            </a:pPr>
            <a:r>
              <a:rPr lang="ru-RU" sz="1800" dirty="0">
                <a:solidFill>
                  <a:srgbClr val="404040"/>
                </a:solidFill>
              </a:rPr>
              <a:t>Реализация товара</a:t>
            </a: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lang="ru-RU" sz="1400" b="0" dirty="0">
                <a:solidFill>
                  <a:srgbClr val="404040"/>
                </a:solidFill>
                <a:latin typeface="PT Sans Regular"/>
              </a:rPr>
              <a:t>СЛАДОСТИ ВО ВСЕХ ВИДАХ ПОТРЕБИТЕЛЬСКОЙ УПАКОВКИ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5FB70C-DDE8-4D1A-59F1-17E02F975218}"/>
              </a:ext>
            </a:extLst>
          </p:cNvPr>
          <p:cNvSpPr txBox="1"/>
          <p:nvPr/>
        </p:nvSpPr>
        <p:spPr>
          <a:xfrm>
            <a:off x="633947" y="415639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04040"/>
                </a:solidFill>
                <a:latin typeface="PT Sans Bold" panose="020B0703020203020204" pitchFamily="34" charset="-52"/>
                <a:cs typeface="Segoe UI" panose="020B0502040204020203" pitchFamily="34" charset="0"/>
              </a:rPr>
              <a:t>ПОШТУЧНО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687A84-3972-C7C1-F8B6-09B8C6B90D87}"/>
              </a:ext>
            </a:extLst>
          </p:cNvPr>
          <p:cNvSpPr txBox="1"/>
          <p:nvPr/>
        </p:nvSpPr>
        <p:spPr>
          <a:xfrm>
            <a:off x="9603743" y="415639"/>
            <a:ext cx="234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04040"/>
                </a:solidFill>
                <a:latin typeface="PT Sans Bold" panose="020B0703020203020204" pitchFamily="34" charset="-52"/>
                <a:cs typeface="Segoe UI" panose="020B0502040204020203" pitchFamily="34" charset="0"/>
              </a:rPr>
              <a:t>Групповой</a:t>
            </a:r>
            <a:r>
              <a:rPr lang="ru-RU" dirty="0"/>
              <a:t> </a:t>
            </a:r>
            <a:r>
              <a:rPr lang="ru-RU" b="1" dirty="0">
                <a:solidFill>
                  <a:srgbClr val="404040"/>
                </a:solidFill>
                <a:latin typeface="PT Sans Bold" panose="020B0703020203020204" pitchFamily="34" charset="-52"/>
                <a:cs typeface="Segoe UI" panose="020B0502040204020203" pitchFamily="34" charset="0"/>
              </a:rPr>
              <a:t>упаковкой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AB2CAB-F710-02D5-164A-4C922538F09D}"/>
              </a:ext>
            </a:extLst>
          </p:cNvPr>
          <p:cNvSpPr txBox="1"/>
          <p:nvPr/>
        </p:nvSpPr>
        <p:spPr>
          <a:xfrm>
            <a:off x="634265" y="3882718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04040"/>
                </a:solidFill>
                <a:latin typeface="PT Sans Bold" panose="020B0703020203020204" pitchFamily="34" charset="-52"/>
                <a:cs typeface="Segoe UI" panose="020B0502040204020203" pitchFamily="34" charset="0"/>
              </a:rPr>
              <a:t>НАБОРОМ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4428EB-D398-050D-7B7B-DDFE994E6221}"/>
              </a:ext>
            </a:extLst>
          </p:cNvPr>
          <p:cNvSpPr txBox="1"/>
          <p:nvPr/>
        </p:nvSpPr>
        <p:spPr>
          <a:xfrm>
            <a:off x="10514567" y="3803643"/>
            <a:ext cx="128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04040"/>
                </a:solidFill>
                <a:latin typeface="PT Sans Bold" panose="020B0703020203020204" pitchFamily="34" charset="-52"/>
                <a:cs typeface="Segoe UI" panose="020B0502040204020203" pitchFamily="34" charset="0"/>
              </a:rPr>
              <a:t>НА</a:t>
            </a:r>
            <a:r>
              <a:rPr lang="ru-RU" dirty="0"/>
              <a:t> </a:t>
            </a:r>
            <a:r>
              <a:rPr lang="ru-RU" b="1" dirty="0">
                <a:solidFill>
                  <a:srgbClr val="404040"/>
                </a:solidFill>
                <a:latin typeface="PT Sans Bold" panose="020B0703020203020204" pitchFamily="34" charset="-52"/>
                <a:cs typeface="Segoe UI" panose="020B0502040204020203" pitchFamily="34" charset="0"/>
              </a:rPr>
              <a:t>РАЗВЕС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DB5505-7081-EBD2-D9AA-34A7043B6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8664" y="783452"/>
            <a:ext cx="2739467" cy="22576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EB70BF-207B-C910-D011-28169C2A0C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3744" y="637533"/>
            <a:ext cx="3721125" cy="2705599"/>
          </a:xfrm>
          <a:prstGeom prst="rect">
            <a:avLst/>
          </a:prstGeom>
        </p:spPr>
      </p:pic>
      <p:pic>
        <p:nvPicPr>
          <p:cNvPr id="2100" name="Picture 52" descr="Набор конфет пралине СЧАСТЬЕ №2, 9 шт, 450 г: цена, фото">
            <a:extLst>
              <a:ext uri="{FF2B5EF4-FFF2-40B4-BE49-F238E27FC236}">
                <a16:creationId xmlns:a16="http://schemas.microsoft.com/office/drawing/2014/main" id="{0D8D002C-CF8D-7BA6-FCA0-CD7980F0B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27" y="4607203"/>
            <a:ext cx="3104871" cy="209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C3B21E-8CBD-690B-7EE7-807E17760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8125" y="4172975"/>
            <a:ext cx="2905211" cy="2121265"/>
          </a:xfrm>
          <a:prstGeom prst="rect">
            <a:avLst/>
          </a:prstGeom>
        </p:spPr>
      </p:pic>
      <p:pic>
        <p:nvPicPr>
          <p:cNvPr id="11" name="Picture 2" descr="Picture background">
            <a:extLst>
              <a:ext uri="{FF2B5EF4-FFF2-40B4-BE49-F238E27FC236}">
                <a16:creationId xmlns:a16="http://schemas.microsoft.com/office/drawing/2014/main" id="{E14095A9-2D16-1DEA-13D8-A8CA7BBF0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02" y="4435776"/>
            <a:ext cx="1816566" cy="209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742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D40DAD-BE0E-C24C-AA60-823387880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30" r="14381"/>
          <a:stretch/>
        </p:blipFill>
        <p:spPr>
          <a:xfrm>
            <a:off x="6095999" y="289560"/>
            <a:ext cx="6096001" cy="6848056"/>
          </a:xfrm>
          <a:prstGeom prst="rect">
            <a:avLst/>
          </a:prstGeom>
        </p:spPr>
      </p:pic>
      <p:sp>
        <p:nvSpPr>
          <p:cNvPr id="2" name="Прямоугольник 17">
            <a:extLst>
              <a:ext uri="{FF2B5EF4-FFF2-40B4-BE49-F238E27FC236}">
                <a16:creationId xmlns:a16="http://schemas.microsoft.com/office/drawing/2014/main" id="{E98D9F9B-83FB-436B-3141-0DBF79400756}"/>
              </a:ext>
            </a:extLst>
          </p:cNvPr>
          <p:cNvSpPr/>
          <p:nvPr/>
        </p:nvSpPr>
        <p:spPr>
          <a:xfrm>
            <a:off x="0" y="0"/>
            <a:ext cx="6095999" cy="6867940"/>
          </a:xfrm>
          <a:prstGeom prst="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>
              <a:highlight>
                <a:srgbClr val="595959"/>
              </a:highligh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Прямая соединительная линия 11">
            <a:extLst>
              <a:ext uri="{FF2B5EF4-FFF2-40B4-BE49-F238E27FC236}">
                <a16:creationId xmlns:a16="http://schemas.microsoft.com/office/drawing/2014/main" id="{04A07D1F-7E93-6163-BDE6-33F6A2C11ABD}"/>
              </a:ext>
            </a:extLst>
          </p:cNvPr>
          <p:cNvCxnSpPr>
            <a:cxnSpLocks/>
          </p:cNvCxnSpPr>
          <p:nvPr/>
        </p:nvCxnSpPr>
        <p:spPr>
          <a:xfrm flipH="1">
            <a:off x="703561" y="2565801"/>
            <a:ext cx="3530814" cy="0"/>
          </a:xfrm>
          <a:prstGeom prst="line">
            <a:avLst/>
          </a:prstGeom>
          <a:ln w="41275">
            <a:solidFill>
              <a:srgbClr val="F6F4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2">
            <a:extLst>
              <a:ext uri="{FF2B5EF4-FFF2-40B4-BE49-F238E27FC236}">
                <a16:creationId xmlns:a16="http://schemas.microsoft.com/office/drawing/2014/main" id="{85EA0FC6-1D7A-4A53-5209-CB0FD6213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560" y="5481565"/>
            <a:ext cx="3367545" cy="734125"/>
          </a:xfrm>
          <a:prstGeom prst="rect">
            <a:avLst/>
          </a:prstGeom>
        </p:spPr>
      </p:pic>
      <p:sp>
        <p:nvSpPr>
          <p:cNvPr id="11" name="Прямоугольник 3">
            <a:extLst>
              <a:ext uri="{FF2B5EF4-FFF2-40B4-BE49-F238E27FC236}">
                <a16:creationId xmlns:a16="http://schemas.microsoft.com/office/drawing/2014/main" id="{951CC84E-6A07-4835-B374-B01BEDE261F3}"/>
              </a:ext>
            </a:extLst>
          </p:cNvPr>
          <p:cNvSpPr/>
          <p:nvPr/>
        </p:nvSpPr>
        <p:spPr>
          <a:xfrm>
            <a:off x="703560" y="2009740"/>
            <a:ext cx="5392439" cy="551090"/>
          </a:xfrm>
          <a:prstGeom prst="rect">
            <a:avLst/>
          </a:prstGeom>
        </p:spPr>
        <p:txBody>
          <a:bodyPr wrap="square" lIns="0" tIns="0" rIns="0" bIns="180000" anchor="b">
            <a:spAutoFit/>
          </a:bodyPr>
          <a:lstStyle/>
          <a:p>
            <a:pPr defTabSz="839852">
              <a:lnSpc>
                <a:spcPct val="100000"/>
              </a:lnSpc>
            </a:pP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КОДЫ МАРКИРОВКИ</a:t>
            </a:r>
          </a:p>
        </p:txBody>
      </p:sp>
    </p:spTree>
    <p:extLst>
      <p:ext uri="{BB962C8B-B14F-4D97-AF65-F5344CB8AC3E}">
        <p14:creationId xmlns:p14="http://schemas.microsoft.com/office/powerpoint/2010/main" val="1606146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248C6AF-258E-43DE-8B00-DC1FCE1B0F48}"/>
              </a:ext>
            </a:extLst>
          </p:cNvPr>
          <p:cNvGrpSpPr/>
          <p:nvPr/>
        </p:nvGrpSpPr>
        <p:grpSpPr>
          <a:xfrm>
            <a:off x="1305036" y="3087537"/>
            <a:ext cx="2100911" cy="2096686"/>
            <a:chOff x="-455102" y="5049947"/>
            <a:chExt cx="1068214" cy="1066066"/>
          </a:xfrm>
        </p:grpSpPr>
        <p:pic>
          <p:nvPicPr>
            <p:cNvPr id="5" name="Рисунок 4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F5AF047C-1F85-38C6-9FE4-4A5AA80F1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55102" y="5580070"/>
              <a:ext cx="534107" cy="534107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AD59FAF5-6484-4950-A893-A708D658D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005" y="5581906"/>
              <a:ext cx="534107" cy="534107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6A127684-26EA-4751-B49C-BB3A616DD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55101" y="5049947"/>
              <a:ext cx="534107" cy="534107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6C72EBB4-0CC0-49D1-9005-EBD40A47E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18" y="5051629"/>
              <a:ext cx="534107" cy="534107"/>
            </a:xfrm>
            <a:prstGeom prst="rect">
              <a:avLst/>
            </a:prstGeom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F72E6D14-5F9C-452C-B0E0-473200B6A0F3}"/>
              </a:ext>
            </a:extLst>
          </p:cNvPr>
          <p:cNvSpPr txBox="1"/>
          <p:nvPr/>
        </p:nvSpPr>
        <p:spPr>
          <a:xfrm>
            <a:off x="1099611" y="5676158"/>
            <a:ext cx="491847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800"/>
              </a:spcAft>
              <a:defRPr sz="1200" b="1">
                <a:solidFill>
                  <a:srgbClr val="63666A"/>
                </a:solidFill>
                <a:cs typeface="Segoe UI" panose="020B0502040204020203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ru-RU" sz="1800" b="0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Код маркировки наносится на товар в формате </a:t>
            </a:r>
            <a:r>
              <a:rPr lang="en-US" sz="1800" b="0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Data Matrix</a:t>
            </a:r>
            <a:endParaRPr lang="ru-RU" sz="1800" b="0" dirty="0">
              <a:solidFill>
                <a:srgbClr val="404040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D7E42C6-A5CF-4CFF-9EA1-AC34D1771CDE}"/>
              </a:ext>
            </a:extLst>
          </p:cNvPr>
          <p:cNvSpPr txBox="1"/>
          <p:nvPr/>
        </p:nvSpPr>
        <p:spPr>
          <a:xfrm>
            <a:off x="876626" y="608289"/>
            <a:ext cx="5940848" cy="83715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000" dirty="0">
                <a:solidFill>
                  <a:srgbClr val="404040"/>
                </a:solidFill>
              </a:rPr>
              <a:t>ФОРМАТ КОДА МАРКИРОВКИ – </a:t>
            </a:r>
            <a:r>
              <a:rPr lang="en-US" sz="3000" dirty="0">
                <a:solidFill>
                  <a:srgbClr val="404040"/>
                </a:solidFill>
              </a:rPr>
              <a:t>DATA MATRIX</a:t>
            </a:r>
            <a:endParaRPr lang="ru-RU" sz="3000" dirty="0">
              <a:solidFill>
                <a:srgbClr val="404040"/>
              </a:solidFill>
            </a:endParaRPr>
          </a:p>
        </p:txBody>
      </p:sp>
      <p:pic>
        <p:nvPicPr>
          <p:cNvPr id="79" name="Рисунок 78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3283AFCF-A979-456E-9E12-26449E0E7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162" y="3091454"/>
            <a:ext cx="2093075" cy="20930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6C66A7-D178-4B0C-A509-4CD432F52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112" y="3087536"/>
            <a:ext cx="2278043" cy="2314347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872D8A6-1414-496E-A71E-DD661DA0FBBB}"/>
              </a:ext>
            </a:extLst>
          </p:cNvPr>
          <p:cNvSpPr txBox="1"/>
          <p:nvPr/>
        </p:nvSpPr>
        <p:spPr>
          <a:xfrm>
            <a:off x="2777744" y="2133005"/>
            <a:ext cx="242314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800"/>
              </a:spcAft>
              <a:defRPr sz="1200" b="1">
                <a:solidFill>
                  <a:srgbClr val="63666A"/>
                </a:solidFill>
                <a:cs typeface="Segoe UI" panose="020B0502040204020203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sz="2400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Data Matrix</a:t>
            </a:r>
            <a:endParaRPr lang="ru-RU" sz="2400" dirty="0">
              <a:solidFill>
                <a:srgbClr val="404040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38E08AB1-2BB8-4C62-A148-AE934C670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138" y="1914446"/>
            <a:ext cx="889908" cy="889908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F8DDCD82-5BAB-46A3-AE5A-E5D4C5306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46" y="1953230"/>
            <a:ext cx="889908" cy="889908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B9A09DD7-7DC1-4A16-8C2F-32A077622732}"/>
              </a:ext>
            </a:extLst>
          </p:cNvPr>
          <p:cNvSpPr txBox="1"/>
          <p:nvPr/>
        </p:nvSpPr>
        <p:spPr>
          <a:xfrm>
            <a:off x="8860060" y="2133005"/>
            <a:ext cx="242314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800"/>
              </a:spcAft>
              <a:defRPr sz="1200" b="1">
                <a:solidFill>
                  <a:srgbClr val="63666A"/>
                </a:solidFill>
                <a:cs typeface="Segoe UI" panose="020B0502040204020203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sz="2400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QR-code</a:t>
            </a:r>
            <a:endParaRPr lang="ru-RU" sz="2400" dirty="0">
              <a:solidFill>
                <a:srgbClr val="404040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010A84C-C034-46BA-AB4C-4E7285FC697B}"/>
              </a:ext>
            </a:extLst>
          </p:cNvPr>
          <p:cNvCxnSpPr>
            <a:cxnSpLocks/>
          </p:cNvCxnSpPr>
          <p:nvPr/>
        </p:nvCxnSpPr>
        <p:spPr>
          <a:xfrm>
            <a:off x="1156592" y="3087537"/>
            <a:ext cx="0" cy="2226607"/>
          </a:xfrm>
          <a:prstGeom prst="line">
            <a:avLst/>
          </a:prstGeom>
          <a:ln w="57150">
            <a:solidFill>
              <a:srgbClr val="F6F4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442EC392-0DDA-4B6B-8EE8-E7127EEA4914}"/>
              </a:ext>
            </a:extLst>
          </p:cNvPr>
          <p:cNvCxnSpPr>
            <a:cxnSpLocks/>
          </p:cNvCxnSpPr>
          <p:nvPr/>
        </p:nvCxnSpPr>
        <p:spPr>
          <a:xfrm flipH="1">
            <a:off x="1130735" y="5320240"/>
            <a:ext cx="2275213" cy="0"/>
          </a:xfrm>
          <a:prstGeom prst="line">
            <a:avLst/>
          </a:prstGeom>
          <a:ln w="57150">
            <a:solidFill>
              <a:srgbClr val="F6F4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DA24412B-EB94-489A-8E76-7B2AF847FA50}"/>
              </a:ext>
            </a:extLst>
          </p:cNvPr>
          <p:cNvCxnSpPr>
            <a:cxnSpLocks/>
          </p:cNvCxnSpPr>
          <p:nvPr/>
        </p:nvCxnSpPr>
        <p:spPr>
          <a:xfrm>
            <a:off x="3759584" y="3087536"/>
            <a:ext cx="0" cy="2226607"/>
          </a:xfrm>
          <a:prstGeom prst="line">
            <a:avLst/>
          </a:prstGeom>
          <a:ln w="57150">
            <a:solidFill>
              <a:srgbClr val="F6F4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9C53FE5A-1571-4689-AD5B-E775F002A413}"/>
              </a:ext>
            </a:extLst>
          </p:cNvPr>
          <p:cNvCxnSpPr>
            <a:cxnSpLocks/>
          </p:cNvCxnSpPr>
          <p:nvPr/>
        </p:nvCxnSpPr>
        <p:spPr>
          <a:xfrm flipH="1">
            <a:off x="3733727" y="5320239"/>
            <a:ext cx="2275213" cy="0"/>
          </a:xfrm>
          <a:prstGeom prst="line">
            <a:avLst/>
          </a:prstGeom>
          <a:ln w="57150">
            <a:solidFill>
              <a:srgbClr val="F6F4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D503C7E-5F6D-41A2-8452-080AF8B30374}"/>
              </a:ext>
            </a:extLst>
          </p:cNvPr>
          <p:cNvSpPr/>
          <p:nvPr/>
        </p:nvSpPr>
        <p:spPr>
          <a:xfrm>
            <a:off x="9994796" y="3153848"/>
            <a:ext cx="679453" cy="679453"/>
          </a:xfrm>
          <a:prstGeom prst="rect">
            <a:avLst/>
          </a:prstGeom>
          <a:noFill/>
          <a:ln w="57150">
            <a:solidFill>
              <a:srgbClr val="F6F4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26720C58-2BD5-4E7D-8465-BDB9C16B879D}"/>
              </a:ext>
            </a:extLst>
          </p:cNvPr>
          <p:cNvSpPr/>
          <p:nvPr/>
        </p:nvSpPr>
        <p:spPr>
          <a:xfrm>
            <a:off x="8465528" y="4674280"/>
            <a:ext cx="679453" cy="679453"/>
          </a:xfrm>
          <a:prstGeom prst="rect">
            <a:avLst/>
          </a:prstGeom>
          <a:noFill/>
          <a:ln w="57150">
            <a:solidFill>
              <a:srgbClr val="F6F4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BD1ACB17-53AD-4FD7-B54C-A9F265E050ED}"/>
              </a:ext>
            </a:extLst>
          </p:cNvPr>
          <p:cNvSpPr/>
          <p:nvPr/>
        </p:nvSpPr>
        <p:spPr>
          <a:xfrm>
            <a:off x="8469310" y="3151642"/>
            <a:ext cx="679453" cy="679453"/>
          </a:xfrm>
          <a:prstGeom prst="rect">
            <a:avLst/>
          </a:prstGeom>
          <a:noFill/>
          <a:ln w="57150">
            <a:solidFill>
              <a:srgbClr val="F6F4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317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19D31897-EE04-4D85-A5CA-3EE7A9D4C3E5}"/>
              </a:ext>
            </a:extLst>
          </p:cNvPr>
          <p:cNvGrpSpPr/>
          <p:nvPr/>
        </p:nvGrpSpPr>
        <p:grpSpPr>
          <a:xfrm>
            <a:off x="517644" y="4278538"/>
            <a:ext cx="11091580" cy="437820"/>
            <a:chOff x="517644" y="4278538"/>
            <a:chExt cx="11091580" cy="437820"/>
          </a:xfrm>
        </p:grpSpPr>
        <p:sp>
          <p:nvSpPr>
            <p:cNvPr id="2" name="Скругленный прямоугольник 131">
              <a:extLst>
                <a:ext uri="{FF2B5EF4-FFF2-40B4-BE49-F238E27FC236}">
                  <a16:creationId xmlns:a16="http://schemas.microsoft.com/office/drawing/2014/main" id="{93756CDB-F566-C843-ACC2-6395FFDB2D46}"/>
                </a:ext>
              </a:extLst>
            </p:cNvPr>
            <p:cNvSpPr/>
            <p:nvPr/>
          </p:nvSpPr>
          <p:spPr>
            <a:xfrm>
              <a:off x="517644" y="4297650"/>
              <a:ext cx="3410191" cy="41870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ru-RU" sz="1100" b="1" dirty="0">
                  <a:solidFill>
                    <a:srgbClr val="63666A"/>
                  </a:solidFill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Код </a:t>
              </a: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товара</a:t>
              </a: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 </a:t>
              </a: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(</a:t>
              </a:r>
              <a:r>
                <a:rPr lang="en-GB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GTIN</a:t>
              </a: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)</a:t>
              </a:r>
              <a:endParaRPr lang="en-US" sz="1100" b="1" dirty="0">
                <a:solidFill>
                  <a:srgbClr val="63666A"/>
                </a:solidFill>
                <a:cs typeface="Segoe UI" panose="020B0502040204020203" pitchFamily="34" charset="0"/>
                <a:sym typeface="PT Sans Caption"/>
              </a:endParaRPr>
            </a:p>
            <a:p>
              <a:pPr algn="ctr" defTabSz="1193566" hangingPunct="0">
                <a:defRPr/>
              </a:pPr>
              <a:r>
                <a:rPr lang="ru-RU" sz="1100" dirty="0">
                  <a:solidFill>
                    <a:srgbClr val="63666A"/>
                  </a:solidFill>
                  <a:cs typeface="Segoe UI" panose="020B0502040204020203" pitchFamily="34" charset="0"/>
                </a:rPr>
                <a:t>Количество символов -</a:t>
              </a: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</a:rPr>
                <a:t> 14</a:t>
              </a:r>
            </a:p>
          </p:txBody>
        </p:sp>
        <p:sp>
          <p:nvSpPr>
            <p:cNvPr id="4" name="Скругленный прямоугольник 131">
              <a:extLst>
                <a:ext uri="{FF2B5EF4-FFF2-40B4-BE49-F238E27FC236}">
                  <a16:creationId xmlns:a16="http://schemas.microsoft.com/office/drawing/2014/main" id="{A4E775EA-1DF8-3F94-1E96-6651B2658EF5}"/>
                </a:ext>
              </a:extLst>
            </p:cNvPr>
            <p:cNvSpPr/>
            <p:nvPr/>
          </p:nvSpPr>
          <p:spPr>
            <a:xfrm>
              <a:off x="4356440" y="4297650"/>
              <a:ext cx="3410192" cy="41870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ru-RU" sz="1100" b="1" dirty="0">
                  <a:solidFill>
                    <a:srgbClr val="63666A"/>
                  </a:solidFill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Серийный номер ед. товара (</a:t>
              </a:r>
              <a:r>
                <a:rPr lang="en-US" sz="1100" b="1" dirty="0">
                  <a:solidFill>
                    <a:srgbClr val="63666A"/>
                  </a:solidFill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S/</a:t>
              </a:r>
              <a:r>
                <a:rPr lang="en-GB" sz="1100" b="1" dirty="0">
                  <a:solidFill>
                    <a:srgbClr val="63666A"/>
                  </a:solidFill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N)</a:t>
              </a:r>
            </a:p>
            <a:p>
              <a:pPr algn="ctr" defTabSz="1193566" hangingPunct="0">
                <a:defRPr/>
              </a:pPr>
              <a:r>
                <a:rPr lang="ru-RU" sz="1100" dirty="0">
                  <a:solidFill>
                    <a:srgbClr val="63666A"/>
                  </a:solidFill>
                  <a:cs typeface="Segoe UI" panose="020B0502040204020203" pitchFamily="34" charset="0"/>
                </a:rPr>
                <a:t>Кол-во символов - </a:t>
              </a: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</a:rPr>
                <a:t>6</a:t>
              </a:r>
            </a:p>
          </p:txBody>
        </p:sp>
        <p:sp>
          <p:nvSpPr>
            <p:cNvPr id="8" name="Скругленный прямоугольник 131">
              <a:extLst>
                <a:ext uri="{FF2B5EF4-FFF2-40B4-BE49-F238E27FC236}">
                  <a16:creationId xmlns:a16="http://schemas.microsoft.com/office/drawing/2014/main" id="{B03E2105-C419-50BD-4A05-38C4DD6B6AC9}"/>
                </a:ext>
              </a:extLst>
            </p:cNvPr>
            <p:cNvSpPr/>
            <p:nvPr/>
          </p:nvSpPr>
          <p:spPr>
            <a:xfrm>
              <a:off x="8199032" y="4278538"/>
              <a:ext cx="3410192" cy="41870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ru-RU" sz="1100" b="1" dirty="0">
                  <a:solidFill>
                    <a:srgbClr val="63666A"/>
                  </a:solidFill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Код проверки </a:t>
              </a:r>
            </a:p>
            <a:p>
              <a:pPr lvl="0" algn="ctr" defTabSz="1193566" hangingPunct="0">
                <a:defRPr/>
              </a:pPr>
              <a:r>
                <a:rPr lang="ru-RU" sz="1100" dirty="0">
                  <a:solidFill>
                    <a:srgbClr val="63666A"/>
                  </a:solidFill>
                  <a:cs typeface="Segoe UI" panose="020B0502040204020203" pitchFamily="34" charset="0"/>
                </a:rPr>
                <a:t>Количество символов</a:t>
              </a: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</a:rPr>
                <a:t> </a:t>
              </a:r>
              <a:r>
                <a:rPr lang="ru-RU" sz="1100" dirty="0">
                  <a:solidFill>
                    <a:srgbClr val="63666A"/>
                  </a:solidFill>
                  <a:cs typeface="Segoe UI" panose="020B0502040204020203" pitchFamily="34" charset="0"/>
                </a:rPr>
                <a:t>-</a:t>
              </a: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</a:rPr>
                <a:t> 4</a:t>
              </a: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5193B176-16AD-4C89-A741-D4769E7EB33A}"/>
              </a:ext>
            </a:extLst>
          </p:cNvPr>
          <p:cNvGrpSpPr/>
          <p:nvPr/>
        </p:nvGrpSpPr>
        <p:grpSpPr>
          <a:xfrm>
            <a:off x="506045" y="4798310"/>
            <a:ext cx="11103179" cy="690322"/>
            <a:chOff x="506045" y="4798310"/>
            <a:chExt cx="11103179" cy="690322"/>
          </a:xfrm>
        </p:grpSpPr>
        <p:sp>
          <p:nvSpPr>
            <p:cNvPr id="21" name="Скругленный прямоугольник 131">
              <a:extLst>
                <a:ext uri="{FF2B5EF4-FFF2-40B4-BE49-F238E27FC236}">
                  <a16:creationId xmlns:a16="http://schemas.microsoft.com/office/drawing/2014/main" id="{8FC5B0F0-A161-7B21-93B5-A48E66B81984}"/>
                </a:ext>
              </a:extLst>
            </p:cNvPr>
            <p:cNvSpPr/>
            <p:nvPr/>
          </p:nvSpPr>
          <p:spPr>
            <a:xfrm>
              <a:off x="506045" y="4798310"/>
              <a:ext cx="1644545" cy="690322"/>
            </a:xfrm>
            <a:prstGeom prst="roundRect">
              <a:avLst>
                <a:gd name="adj" fmla="val 9569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  <a:sym typeface="PT Sans Caption"/>
              </a:endParaRPr>
            </a:p>
            <a:p>
              <a:pPr lvl="0" algn="ctr" defTabSz="1193566" hangingPunct="0">
                <a:defRPr/>
              </a:pP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Признак символики </a:t>
              </a: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GS1</a:t>
              </a:r>
              <a:b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</a:b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&lt;</a:t>
              </a:r>
              <a:r>
                <a:rPr lang="en-US" sz="1100" b="1" dirty="0">
                  <a:solidFill>
                    <a:srgbClr val="63666A"/>
                  </a:solidFill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FNC1&gt;</a:t>
              </a:r>
              <a:endParaRPr lang="en-US" sz="1100" b="1" dirty="0">
                <a:solidFill>
                  <a:srgbClr val="63666A"/>
                </a:solidFill>
                <a:cs typeface="Segoe UI" panose="020B0502040204020203" pitchFamily="34" charset="0"/>
                <a:sym typeface="PT Sans Caption"/>
              </a:endParaRPr>
            </a:p>
            <a:p>
              <a:pPr lvl="0" algn="ctr" defTabSz="1193566" hangingPunct="0">
                <a:defRPr/>
              </a:pP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23" name="Скругленный прямоугольник 131">
              <a:extLst>
                <a:ext uri="{FF2B5EF4-FFF2-40B4-BE49-F238E27FC236}">
                  <a16:creationId xmlns:a16="http://schemas.microsoft.com/office/drawing/2014/main" id="{CE85B837-D093-E7CA-727C-9D2334F8C7D5}"/>
                </a:ext>
              </a:extLst>
            </p:cNvPr>
            <p:cNvSpPr/>
            <p:nvPr/>
          </p:nvSpPr>
          <p:spPr>
            <a:xfrm>
              <a:off x="2400755" y="4798310"/>
              <a:ext cx="533178" cy="690322"/>
            </a:xfrm>
            <a:prstGeom prst="roundRect">
              <a:avLst>
                <a:gd name="adj" fmla="val 9569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01</a:t>
              </a: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24" name="Скругленный прямоугольник 131">
              <a:extLst>
                <a:ext uri="{FF2B5EF4-FFF2-40B4-BE49-F238E27FC236}">
                  <a16:creationId xmlns:a16="http://schemas.microsoft.com/office/drawing/2014/main" id="{064F1BDA-1CCA-FF40-763F-7AD585599884}"/>
                </a:ext>
              </a:extLst>
            </p:cNvPr>
            <p:cNvSpPr/>
            <p:nvPr/>
          </p:nvSpPr>
          <p:spPr>
            <a:xfrm>
              <a:off x="3434264" y="4798310"/>
              <a:ext cx="762138" cy="690322"/>
            </a:xfrm>
            <a:prstGeom prst="roundRect">
              <a:avLst>
                <a:gd name="adj" fmla="val 9569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GTIN</a:t>
              </a: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25" name="Скругленный прямоугольник 131">
              <a:extLst>
                <a:ext uri="{FF2B5EF4-FFF2-40B4-BE49-F238E27FC236}">
                  <a16:creationId xmlns:a16="http://schemas.microsoft.com/office/drawing/2014/main" id="{FBA3EDC0-ADB6-ED06-53F3-9C23F465C9C5}"/>
                </a:ext>
              </a:extLst>
            </p:cNvPr>
            <p:cNvSpPr/>
            <p:nvPr/>
          </p:nvSpPr>
          <p:spPr>
            <a:xfrm>
              <a:off x="4701740" y="4798310"/>
              <a:ext cx="533178" cy="690322"/>
            </a:xfrm>
            <a:prstGeom prst="roundRect">
              <a:avLst>
                <a:gd name="adj" fmla="val 9569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21</a:t>
              </a: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26" name="Скругленный прямоугольник 131">
              <a:extLst>
                <a:ext uri="{FF2B5EF4-FFF2-40B4-BE49-F238E27FC236}">
                  <a16:creationId xmlns:a16="http://schemas.microsoft.com/office/drawing/2014/main" id="{89EDD618-D922-A573-347B-47851832336E}"/>
                </a:ext>
              </a:extLst>
            </p:cNvPr>
            <p:cNvSpPr/>
            <p:nvPr/>
          </p:nvSpPr>
          <p:spPr>
            <a:xfrm>
              <a:off x="5740256" y="4798310"/>
              <a:ext cx="1329855" cy="690322"/>
            </a:xfrm>
            <a:prstGeom prst="roundRect">
              <a:avLst>
                <a:gd name="adj" fmla="val 9569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SERIAL</a:t>
              </a: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  <a:sym typeface="PT Sans Caption"/>
              </a:endParaRPr>
            </a:p>
            <a:p>
              <a:pPr lvl="0" algn="ctr" defTabSz="1193566" hangingPunct="0">
                <a:defRPr/>
              </a:pP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(</a:t>
              </a: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6</a:t>
              </a: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)</a:t>
              </a: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28" name="Скругленный прямоугольник 131">
              <a:extLst>
                <a:ext uri="{FF2B5EF4-FFF2-40B4-BE49-F238E27FC236}">
                  <a16:creationId xmlns:a16="http://schemas.microsoft.com/office/drawing/2014/main" id="{65EA443A-DA7F-73F6-E209-EB8A7E8FAF60}"/>
                </a:ext>
              </a:extLst>
            </p:cNvPr>
            <p:cNvSpPr/>
            <p:nvPr/>
          </p:nvSpPr>
          <p:spPr>
            <a:xfrm>
              <a:off x="8642454" y="4798310"/>
              <a:ext cx="533178" cy="690322"/>
            </a:xfrm>
            <a:prstGeom prst="roundRect">
              <a:avLst>
                <a:gd name="adj" fmla="val 9569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93</a:t>
              </a: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D65F11C-DF63-D1A0-90BF-3B16C618523C}"/>
                </a:ext>
              </a:extLst>
            </p:cNvPr>
            <p:cNvSpPr txBox="1"/>
            <p:nvPr/>
          </p:nvSpPr>
          <p:spPr>
            <a:xfrm>
              <a:off x="3012212" y="4816996"/>
              <a:ext cx="343774" cy="5152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RU" sz="4400" b="1" dirty="0">
                  <a:solidFill>
                    <a:schemeClr val="bg1">
                      <a:lumMod val="95000"/>
                    </a:scheme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+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C0858F-2084-E2B2-960E-AF96AF3F0760}"/>
                </a:ext>
              </a:extLst>
            </p:cNvPr>
            <p:cNvSpPr txBox="1"/>
            <p:nvPr/>
          </p:nvSpPr>
          <p:spPr>
            <a:xfrm>
              <a:off x="4274681" y="4816996"/>
              <a:ext cx="343774" cy="5152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RU" sz="4400" b="1" dirty="0">
                  <a:solidFill>
                    <a:schemeClr val="bg1">
                      <a:lumMod val="95000"/>
                    </a:scheme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+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5ED399-0210-E27A-D33D-900B747C928F}"/>
                </a:ext>
              </a:extLst>
            </p:cNvPr>
            <p:cNvSpPr txBox="1"/>
            <p:nvPr/>
          </p:nvSpPr>
          <p:spPr>
            <a:xfrm>
              <a:off x="5318204" y="4816996"/>
              <a:ext cx="343774" cy="5152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RU" sz="4400" b="1" dirty="0">
                  <a:solidFill>
                    <a:schemeClr val="bg1">
                      <a:lumMod val="95000"/>
                    </a:scheme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+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009B0F-D380-953E-888D-A346EE9D9DB9}"/>
                </a:ext>
              </a:extLst>
            </p:cNvPr>
            <p:cNvSpPr txBox="1"/>
            <p:nvPr/>
          </p:nvSpPr>
          <p:spPr>
            <a:xfrm>
              <a:off x="7148389" y="4816996"/>
              <a:ext cx="343774" cy="5152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RU" sz="4400" b="1" dirty="0">
                  <a:solidFill>
                    <a:schemeClr val="bg1">
                      <a:lumMod val="95000"/>
                    </a:scheme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+</a:t>
              </a:r>
            </a:p>
          </p:txBody>
        </p:sp>
        <p:sp>
          <p:nvSpPr>
            <p:cNvPr id="33" name="Скругленный прямоугольник 131">
              <a:extLst>
                <a:ext uri="{FF2B5EF4-FFF2-40B4-BE49-F238E27FC236}">
                  <a16:creationId xmlns:a16="http://schemas.microsoft.com/office/drawing/2014/main" id="{7104AA65-F181-F980-1801-D00FB4BD1AB7}"/>
                </a:ext>
              </a:extLst>
            </p:cNvPr>
            <p:cNvSpPr/>
            <p:nvPr/>
          </p:nvSpPr>
          <p:spPr>
            <a:xfrm>
              <a:off x="7580505" y="4798310"/>
              <a:ext cx="533178" cy="690322"/>
            </a:xfrm>
            <a:prstGeom prst="roundRect">
              <a:avLst>
                <a:gd name="adj" fmla="val 9569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GS</a:t>
              </a: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6D94D25-1B81-89C5-2181-D35029C1EB5E}"/>
                </a:ext>
              </a:extLst>
            </p:cNvPr>
            <p:cNvSpPr txBox="1"/>
            <p:nvPr/>
          </p:nvSpPr>
          <p:spPr>
            <a:xfrm>
              <a:off x="8206182" y="4816996"/>
              <a:ext cx="343774" cy="5152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RU" sz="4400" b="1" dirty="0">
                  <a:solidFill>
                    <a:schemeClr val="bg1">
                      <a:lumMod val="95000"/>
                    </a:scheme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+</a:t>
              </a:r>
            </a:p>
          </p:txBody>
        </p:sp>
        <p:sp>
          <p:nvSpPr>
            <p:cNvPr id="36" name="Скругленный прямоугольник 131">
              <a:extLst>
                <a:ext uri="{FF2B5EF4-FFF2-40B4-BE49-F238E27FC236}">
                  <a16:creationId xmlns:a16="http://schemas.microsoft.com/office/drawing/2014/main" id="{B05B504D-1713-3D44-04A8-DC87B039FAF1}"/>
                </a:ext>
              </a:extLst>
            </p:cNvPr>
            <p:cNvSpPr/>
            <p:nvPr/>
          </p:nvSpPr>
          <p:spPr>
            <a:xfrm>
              <a:off x="9704403" y="4798310"/>
              <a:ext cx="1904821" cy="690322"/>
            </a:xfrm>
            <a:prstGeom prst="roundRect">
              <a:avLst>
                <a:gd name="adj" fmla="val 9569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КОД ПРОВЕРКИ</a:t>
              </a:r>
            </a:p>
            <a:p>
              <a:pPr lvl="0" algn="ctr" defTabSz="1193566" hangingPunct="0">
                <a:defRPr/>
              </a:pP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(4)</a:t>
              </a: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72AEEB2-069C-A742-EA74-AB95030D3A06}"/>
                </a:ext>
              </a:extLst>
            </p:cNvPr>
            <p:cNvSpPr txBox="1"/>
            <p:nvPr/>
          </p:nvSpPr>
          <p:spPr>
            <a:xfrm>
              <a:off x="9268131" y="4816996"/>
              <a:ext cx="343774" cy="5152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RU" sz="4400" b="1" dirty="0">
                  <a:solidFill>
                    <a:schemeClr val="bg1">
                      <a:lumMod val="95000"/>
                    </a:scheme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+</a:t>
              </a:r>
            </a:p>
          </p:txBody>
        </p:sp>
      </p:grp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3BA5496-FB9C-439D-A078-F56032157028}"/>
              </a:ext>
            </a:extLst>
          </p:cNvPr>
          <p:cNvSpPr/>
          <p:nvPr/>
        </p:nvSpPr>
        <p:spPr>
          <a:xfrm>
            <a:off x="0" y="0"/>
            <a:ext cx="12192000" cy="984885"/>
          </a:xfrm>
          <a:prstGeom prst="rect">
            <a:avLst/>
          </a:prstGeom>
          <a:solidFill>
            <a:srgbClr val="5959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E6145FC-1E17-4AF2-8377-A91A5DA214F6}"/>
              </a:ext>
            </a:extLst>
          </p:cNvPr>
          <p:cNvSpPr txBox="1">
            <a:spLocks/>
          </p:cNvSpPr>
          <p:nvPr/>
        </p:nvSpPr>
        <p:spPr>
          <a:xfrm>
            <a:off x="398585" y="37981"/>
            <a:ext cx="11394828" cy="6647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bg1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Особенности структуры кода маркировки</a:t>
            </a:r>
            <a:endParaRPr lang="x-none" sz="2400" b="1" dirty="0">
              <a:solidFill>
                <a:schemeClr val="bg1"/>
              </a:solidFill>
              <a:latin typeface="+mn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Rectangle 11">
            <a:extLst>
              <a:ext uri="{FF2B5EF4-FFF2-40B4-BE49-F238E27FC236}">
                <a16:creationId xmlns:a16="http://schemas.microsoft.com/office/drawing/2014/main" id="{B83CB397-FDD2-40CD-A66A-11D8391076F5}"/>
              </a:ext>
            </a:extLst>
          </p:cNvPr>
          <p:cNvSpPr/>
          <p:nvPr/>
        </p:nvSpPr>
        <p:spPr>
          <a:xfrm>
            <a:off x="405569" y="1072759"/>
            <a:ext cx="37807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200" b="1" dirty="0">
                <a:solidFill>
                  <a:srgbClr val="63666A"/>
                </a:solidFill>
                <a:cs typeface="Segoe UI" panose="020B0502040204020203" pitchFamily="34" charset="0"/>
              </a:rPr>
              <a:t>Полный код маркировки</a:t>
            </a:r>
            <a:endParaRPr lang="en-US" sz="1200" b="1" dirty="0">
              <a:solidFill>
                <a:srgbClr val="63666A"/>
              </a:solidFill>
              <a:cs typeface="Segoe UI" panose="020B0502040204020203" pitchFamily="34" charset="0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FAB2E15-3921-48EC-97CE-1EFB7D3949EA}"/>
              </a:ext>
            </a:extLst>
          </p:cNvPr>
          <p:cNvGrpSpPr/>
          <p:nvPr/>
        </p:nvGrpSpPr>
        <p:grpSpPr>
          <a:xfrm>
            <a:off x="453646" y="1410362"/>
            <a:ext cx="11156358" cy="447543"/>
            <a:chOff x="457176" y="1471005"/>
            <a:chExt cx="11156358" cy="447543"/>
          </a:xfrm>
        </p:grpSpPr>
        <p:sp>
          <p:nvSpPr>
            <p:cNvPr id="41" name="Скругленный прямоугольник 131">
              <a:extLst>
                <a:ext uri="{FF2B5EF4-FFF2-40B4-BE49-F238E27FC236}">
                  <a16:creationId xmlns:a16="http://schemas.microsoft.com/office/drawing/2014/main" id="{63529C83-D822-4093-9D7E-1F38F5D23A1A}"/>
                </a:ext>
              </a:extLst>
            </p:cNvPr>
            <p:cNvSpPr/>
            <p:nvPr/>
          </p:nvSpPr>
          <p:spPr>
            <a:xfrm>
              <a:off x="457176" y="1475467"/>
              <a:ext cx="2811230" cy="443081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ru-RU" sz="1100" b="1" dirty="0">
                  <a:solidFill>
                    <a:srgbClr val="63666A"/>
                  </a:solidFill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Код </a:t>
              </a: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товара</a:t>
              </a: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 </a:t>
              </a: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(</a:t>
              </a:r>
              <a:r>
                <a:rPr lang="en-GB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GTIN</a:t>
              </a: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)</a:t>
              </a:r>
              <a:endParaRPr lang="en-US" sz="1100" b="1" dirty="0">
                <a:solidFill>
                  <a:srgbClr val="63666A"/>
                </a:solidFill>
                <a:cs typeface="Segoe UI" panose="020B0502040204020203" pitchFamily="34" charset="0"/>
                <a:sym typeface="PT Sans Caption"/>
              </a:endParaRPr>
            </a:p>
            <a:p>
              <a:pPr algn="ctr" defTabSz="1193566" hangingPunct="0">
                <a:defRPr/>
              </a:pPr>
              <a:r>
                <a:rPr lang="ru-RU" sz="1100" dirty="0">
                  <a:solidFill>
                    <a:srgbClr val="63666A"/>
                  </a:solidFill>
                  <a:cs typeface="Segoe UI" panose="020B0502040204020203" pitchFamily="34" charset="0"/>
                </a:rPr>
                <a:t>Количество символов -</a:t>
              </a: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</a:rPr>
                <a:t> 14</a:t>
              </a:r>
            </a:p>
          </p:txBody>
        </p:sp>
        <p:sp>
          <p:nvSpPr>
            <p:cNvPr id="42" name="Скругленный прямоугольник 131">
              <a:extLst>
                <a:ext uri="{FF2B5EF4-FFF2-40B4-BE49-F238E27FC236}">
                  <a16:creationId xmlns:a16="http://schemas.microsoft.com/office/drawing/2014/main" id="{7F5D04AF-06F1-4E2A-9521-0F850DEC2871}"/>
                </a:ext>
              </a:extLst>
            </p:cNvPr>
            <p:cNvSpPr/>
            <p:nvPr/>
          </p:nvSpPr>
          <p:spPr>
            <a:xfrm>
              <a:off x="3547776" y="1475467"/>
              <a:ext cx="2836122" cy="443081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ru-RU" sz="1100" b="1" dirty="0">
                  <a:solidFill>
                    <a:srgbClr val="63666A"/>
                  </a:solidFill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Серийный номер ед. товара (</a:t>
              </a:r>
              <a:r>
                <a:rPr lang="en-US" sz="1100" b="1" dirty="0">
                  <a:solidFill>
                    <a:srgbClr val="63666A"/>
                  </a:solidFill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S/</a:t>
              </a:r>
              <a:r>
                <a:rPr lang="en-GB" sz="1100" b="1" dirty="0">
                  <a:solidFill>
                    <a:srgbClr val="63666A"/>
                  </a:solidFill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N)</a:t>
              </a:r>
            </a:p>
            <a:p>
              <a:pPr algn="ctr" defTabSz="1193566" hangingPunct="0">
                <a:defRPr/>
              </a:pPr>
              <a:r>
                <a:rPr lang="ru-RU" sz="1100" dirty="0">
                  <a:solidFill>
                    <a:srgbClr val="63666A"/>
                  </a:solidFill>
                  <a:cs typeface="Segoe UI" panose="020B0502040204020203" pitchFamily="34" charset="0"/>
                </a:rPr>
                <a:t>Кол-во символов - </a:t>
              </a: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</a:rPr>
                <a:t>13</a:t>
              </a:r>
            </a:p>
          </p:txBody>
        </p:sp>
        <p:sp>
          <p:nvSpPr>
            <p:cNvPr id="43" name="Скругленный прямоугольник 131">
              <a:extLst>
                <a:ext uri="{FF2B5EF4-FFF2-40B4-BE49-F238E27FC236}">
                  <a16:creationId xmlns:a16="http://schemas.microsoft.com/office/drawing/2014/main" id="{C3595414-2D96-4507-8825-8E3D969B5137}"/>
                </a:ext>
              </a:extLst>
            </p:cNvPr>
            <p:cNvSpPr/>
            <p:nvPr/>
          </p:nvSpPr>
          <p:spPr>
            <a:xfrm>
              <a:off x="9278086" y="1471005"/>
              <a:ext cx="2335448" cy="443081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ru-RU" sz="1100" b="1" dirty="0">
                  <a:solidFill>
                    <a:srgbClr val="63666A"/>
                  </a:solidFill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Код проверки </a:t>
              </a:r>
            </a:p>
            <a:p>
              <a:pPr lvl="0" algn="ctr" defTabSz="1193566" hangingPunct="0">
                <a:defRPr/>
              </a:pPr>
              <a:r>
                <a:rPr lang="ru-RU" sz="1100" dirty="0">
                  <a:solidFill>
                    <a:srgbClr val="63666A"/>
                  </a:solidFill>
                  <a:cs typeface="Segoe UI" panose="020B0502040204020203" pitchFamily="34" charset="0"/>
                </a:rPr>
                <a:t>Количество символов</a:t>
              </a: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</a:rPr>
                <a:t> </a:t>
              </a:r>
              <a:r>
                <a:rPr lang="ru-RU" sz="1100" dirty="0">
                  <a:solidFill>
                    <a:srgbClr val="63666A"/>
                  </a:solidFill>
                  <a:cs typeface="Segoe UI" panose="020B0502040204020203" pitchFamily="34" charset="0"/>
                </a:rPr>
                <a:t>-</a:t>
              </a: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</a:rPr>
                <a:t> 44</a:t>
              </a:r>
            </a:p>
          </p:txBody>
        </p:sp>
        <p:sp>
          <p:nvSpPr>
            <p:cNvPr id="60" name="Скругленный прямоугольник 131">
              <a:extLst>
                <a:ext uri="{FF2B5EF4-FFF2-40B4-BE49-F238E27FC236}">
                  <a16:creationId xmlns:a16="http://schemas.microsoft.com/office/drawing/2014/main" id="{B8E33431-F086-4C2C-9673-1007422FFA0D}"/>
                </a:ext>
              </a:extLst>
            </p:cNvPr>
            <p:cNvSpPr/>
            <p:nvPr/>
          </p:nvSpPr>
          <p:spPr>
            <a:xfrm>
              <a:off x="6663268" y="1476558"/>
              <a:ext cx="2335448" cy="44140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ru-RU" sz="1100" b="1" dirty="0">
                  <a:solidFill>
                    <a:srgbClr val="63666A"/>
                  </a:solidFill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Ключ проверки</a:t>
              </a:r>
            </a:p>
            <a:p>
              <a:pPr lvl="0" algn="ctr" defTabSz="1193566" hangingPunct="0">
                <a:defRPr/>
              </a:pPr>
              <a:r>
                <a:rPr lang="ru-RU" sz="1100" dirty="0">
                  <a:solidFill>
                    <a:srgbClr val="63666A"/>
                  </a:solidFill>
                  <a:cs typeface="Segoe UI" panose="020B0502040204020203" pitchFamily="34" charset="0"/>
                </a:rPr>
                <a:t>Количество символов</a:t>
              </a: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</a:rPr>
                <a:t> </a:t>
              </a:r>
              <a:r>
                <a:rPr lang="ru-RU" sz="1100" dirty="0">
                  <a:solidFill>
                    <a:srgbClr val="63666A"/>
                  </a:solidFill>
                  <a:cs typeface="Segoe UI" panose="020B0502040204020203" pitchFamily="34" charset="0"/>
                </a:rPr>
                <a:t>-</a:t>
              </a: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</a:rPr>
                <a:t> 4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F83715A-68AE-4A25-A7D7-8AC0A46F6E81}"/>
              </a:ext>
            </a:extLst>
          </p:cNvPr>
          <p:cNvGrpSpPr/>
          <p:nvPr/>
        </p:nvGrpSpPr>
        <p:grpSpPr>
          <a:xfrm>
            <a:off x="453646" y="1960743"/>
            <a:ext cx="11156358" cy="712210"/>
            <a:chOff x="453534" y="1920863"/>
            <a:chExt cx="11156358" cy="712210"/>
          </a:xfrm>
        </p:grpSpPr>
        <p:sp>
          <p:nvSpPr>
            <p:cNvPr id="45" name="Скругленный прямоугольник 131">
              <a:extLst>
                <a:ext uri="{FF2B5EF4-FFF2-40B4-BE49-F238E27FC236}">
                  <a16:creationId xmlns:a16="http://schemas.microsoft.com/office/drawing/2014/main" id="{BFC98319-95BA-45D2-9E52-930049F25740}"/>
                </a:ext>
              </a:extLst>
            </p:cNvPr>
            <p:cNvSpPr/>
            <p:nvPr/>
          </p:nvSpPr>
          <p:spPr>
            <a:xfrm>
              <a:off x="453534" y="1944158"/>
              <a:ext cx="1644545" cy="679341"/>
            </a:xfrm>
            <a:prstGeom prst="roundRect">
              <a:avLst>
                <a:gd name="adj" fmla="val 9569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  <a:sym typeface="PT Sans Caption"/>
              </a:endParaRPr>
            </a:p>
            <a:p>
              <a:pPr lvl="0" algn="ctr" defTabSz="1193566" hangingPunct="0">
                <a:defRPr/>
              </a:pP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Признак символики </a:t>
              </a: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GS1</a:t>
              </a:r>
              <a:b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</a:b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&lt;</a:t>
              </a:r>
              <a:r>
                <a:rPr lang="en-US" sz="1100" b="1" dirty="0">
                  <a:solidFill>
                    <a:srgbClr val="63666A"/>
                  </a:solidFill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FNC1&gt;</a:t>
              </a:r>
              <a:endParaRPr lang="en-US" sz="1100" b="1" dirty="0">
                <a:solidFill>
                  <a:srgbClr val="63666A"/>
                </a:solidFill>
                <a:cs typeface="Segoe UI" panose="020B0502040204020203" pitchFamily="34" charset="0"/>
                <a:sym typeface="PT Sans Caption"/>
              </a:endParaRPr>
            </a:p>
            <a:p>
              <a:pPr lvl="0" algn="ctr" defTabSz="1193566" hangingPunct="0">
                <a:defRPr/>
              </a:pP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46" name="Скругленный прямоугольник 131">
              <a:extLst>
                <a:ext uri="{FF2B5EF4-FFF2-40B4-BE49-F238E27FC236}">
                  <a16:creationId xmlns:a16="http://schemas.microsoft.com/office/drawing/2014/main" id="{39AB7896-7439-444A-AD8C-B7316F7CD8B2}"/>
                </a:ext>
              </a:extLst>
            </p:cNvPr>
            <p:cNvSpPr/>
            <p:nvPr/>
          </p:nvSpPr>
          <p:spPr>
            <a:xfrm>
              <a:off x="2185871" y="1944158"/>
              <a:ext cx="421470" cy="679341"/>
            </a:xfrm>
            <a:prstGeom prst="roundRect">
              <a:avLst>
                <a:gd name="adj" fmla="val 9569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01</a:t>
              </a: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47" name="Скругленный прямоугольник 131">
              <a:extLst>
                <a:ext uri="{FF2B5EF4-FFF2-40B4-BE49-F238E27FC236}">
                  <a16:creationId xmlns:a16="http://schemas.microsoft.com/office/drawing/2014/main" id="{CC56E400-C62A-42C8-8375-2333126D91EC}"/>
                </a:ext>
              </a:extLst>
            </p:cNvPr>
            <p:cNvSpPr/>
            <p:nvPr/>
          </p:nvSpPr>
          <p:spPr>
            <a:xfrm>
              <a:off x="2936011" y="1946612"/>
              <a:ext cx="568885" cy="679341"/>
            </a:xfrm>
            <a:prstGeom prst="roundRect">
              <a:avLst>
                <a:gd name="adj" fmla="val 9569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GTIN</a:t>
              </a: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48" name="Скругленный прямоугольник 131">
              <a:extLst>
                <a:ext uri="{FF2B5EF4-FFF2-40B4-BE49-F238E27FC236}">
                  <a16:creationId xmlns:a16="http://schemas.microsoft.com/office/drawing/2014/main" id="{210D42B5-4516-444D-A99D-F9FE034729D9}"/>
                </a:ext>
              </a:extLst>
            </p:cNvPr>
            <p:cNvSpPr/>
            <p:nvPr/>
          </p:nvSpPr>
          <p:spPr>
            <a:xfrm>
              <a:off x="3827001" y="1946612"/>
              <a:ext cx="418926" cy="679341"/>
            </a:xfrm>
            <a:prstGeom prst="roundRect">
              <a:avLst>
                <a:gd name="adj" fmla="val 9569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21</a:t>
              </a: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49" name="Скругленный прямоугольник 131">
              <a:extLst>
                <a:ext uri="{FF2B5EF4-FFF2-40B4-BE49-F238E27FC236}">
                  <a16:creationId xmlns:a16="http://schemas.microsoft.com/office/drawing/2014/main" id="{4527A683-D653-4663-9B8E-47DC98C1D139}"/>
                </a:ext>
              </a:extLst>
            </p:cNvPr>
            <p:cNvSpPr/>
            <p:nvPr/>
          </p:nvSpPr>
          <p:spPr>
            <a:xfrm>
              <a:off x="4571074" y="1946612"/>
              <a:ext cx="724672" cy="679341"/>
            </a:xfrm>
            <a:prstGeom prst="roundRect">
              <a:avLst>
                <a:gd name="adj" fmla="val 9569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SERIAL</a:t>
              </a: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  <a:sym typeface="PT Sans Caption"/>
              </a:endParaRPr>
            </a:p>
            <a:p>
              <a:pPr lvl="0" algn="ctr" defTabSz="1193566" hangingPunct="0">
                <a:defRPr/>
              </a:pP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(</a:t>
              </a: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13</a:t>
              </a: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)</a:t>
              </a: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50" name="Скругленный прямоугольник 131">
              <a:extLst>
                <a:ext uri="{FF2B5EF4-FFF2-40B4-BE49-F238E27FC236}">
                  <a16:creationId xmlns:a16="http://schemas.microsoft.com/office/drawing/2014/main" id="{74E3160D-8F84-49C8-94C5-903C195633F2}"/>
                </a:ext>
              </a:extLst>
            </p:cNvPr>
            <p:cNvSpPr/>
            <p:nvPr/>
          </p:nvSpPr>
          <p:spPr>
            <a:xfrm>
              <a:off x="6774471" y="1953732"/>
              <a:ext cx="418926" cy="679341"/>
            </a:xfrm>
            <a:prstGeom prst="roundRect">
              <a:avLst>
                <a:gd name="adj" fmla="val 9569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91</a:t>
              </a: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EC7750D-5353-490C-82FC-D78EC9CB3B5A}"/>
                </a:ext>
              </a:extLst>
            </p:cNvPr>
            <p:cNvSpPr txBox="1"/>
            <p:nvPr/>
          </p:nvSpPr>
          <p:spPr>
            <a:xfrm>
              <a:off x="2597678" y="1954318"/>
              <a:ext cx="343774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RU" sz="4400" b="1" dirty="0">
                  <a:solidFill>
                    <a:schemeClr val="bg1">
                      <a:lumMod val="95000"/>
                    </a:scheme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+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7885AE2-11E7-435B-8550-38E428BF2B39}"/>
                </a:ext>
              </a:extLst>
            </p:cNvPr>
            <p:cNvSpPr txBox="1"/>
            <p:nvPr/>
          </p:nvSpPr>
          <p:spPr>
            <a:xfrm>
              <a:off x="3496340" y="1943275"/>
              <a:ext cx="343774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RU" sz="4400" b="1" dirty="0">
                  <a:solidFill>
                    <a:schemeClr val="bg1">
                      <a:lumMod val="95000"/>
                    </a:scheme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+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376F232-1229-46E2-A1F6-B778FF60BBF5}"/>
                </a:ext>
              </a:extLst>
            </p:cNvPr>
            <p:cNvSpPr txBox="1"/>
            <p:nvPr/>
          </p:nvSpPr>
          <p:spPr>
            <a:xfrm>
              <a:off x="4230755" y="1943275"/>
              <a:ext cx="343774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RU" sz="4400" b="1" dirty="0">
                  <a:solidFill>
                    <a:schemeClr val="bg1">
                      <a:lumMod val="95000"/>
                    </a:scheme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+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9850DE8-C8F5-46DF-887A-E89631F43269}"/>
                </a:ext>
              </a:extLst>
            </p:cNvPr>
            <p:cNvSpPr txBox="1"/>
            <p:nvPr/>
          </p:nvSpPr>
          <p:spPr>
            <a:xfrm>
              <a:off x="5284383" y="1920863"/>
              <a:ext cx="343774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RU" sz="4400" b="1" dirty="0">
                  <a:solidFill>
                    <a:schemeClr val="bg1">
                      <a:lumMod val="95000"/>
                    </a:scheme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+</a:t>
              </a:r>
            </a:p>
          </p:txBody>
        </p:sp>
        <p:sp>
          <p:nvSpPr>
            <p:cNvPr id="55" name="Скругленный прямоугольник 131">
              <a:extLst>
                <a:ext uri="{FF2B5EF4-FFF2-40B4-BE49-F238E27FC236}">
                  <a16:creationId xmlns:a16="http://schemas.microsoft.com/office/drawing/2014/main" id="{70C25C8B-5C92-437F-B64F-E6301ADA2111}"/>
                </a:ext>
              </a:extLst>
            </p:cNvPr>
            <p:cNvSpPr/>
            <p:nvPr/>
          </p:nvSpPr>
          <p:spPr>
            <a:xfrm>
              <a:off x="5619601" y="1941882"/>
              <a:ext cx="832567" cy="679341"/>
            </a:xfrm>
            <a:prstGeom prst="roundRect">
              <a:avLst>
                <a:gd name="adj" fmla="val 9569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GS</a:t>
              </a: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17B60FF-7D93-4AD6-88A2-44CBA9B56190}"/>
                </a:ext>
              </a:extLst>
            </p:cNvPr>
            <p:cNvSpPr txBox="1"/>
            <p:nvPr/>
          </p:nvSpPr>
          <p:spPr>
            <a:xfrm>
              <a:off x="6442920" y="1920863"/>
              <a:ext cx="343774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RU" sz="4400" b="1" dirty="0">
                  <a:solidFill>
                    <a:schemeClr val="bg1">
                      <a:lumMod val="95000"/>
                    </a:scheme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+</a:t>
              </a:r>
            </a:p>
          </p:txBody>
        </p:sp>
        <p:sp>
          <p:nvSpPr>
            <p:cNvPr id="57" name="Скругленный прямоугольник 131">
              <a:extLst>
                <a:ext uri="{FF2B5EF4-FFF2-40B4-BE49-F238E27FC236}">
                  <a16:creationId xmlns:a16="http://schemas.microsoft.com/office/drawing/2014/main" id="{5FB78495-EB23-47F7-A2E9-8258A6C5457B}"/>
                </a:ext>
              </a:extLst>
            </p:cNvPr>
            <p:cNvSpPr/>
            <p:nvPr/>
          </p:nvSpPr>
          <p:spPr>
            <a:xfrm>
              <a:off x="7525161" y="1950378"/>
              <a:ext cx="1063771" cy="679341"/>
            </a:xfrm>
            <a:prstGeom prst="roundRect">
              <a:avLst>
                <a:gd name="adj" fmla="val 9569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КЛЮЧ ПРОВЕРКИ</a:t>
              </a:r>
            </a:p>
            <a:p>
              <a:pPr lvl="0" algn="ctr" defTabSz="1193566" hangingPunct="0">
                <a:defRPr/>
              </a:pP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(4)</a:t>
              </a: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6A4E1C-1F47-44BB-934E-6ED64A040D1B}"/>
                </a:ext>
              </a:extLst>
            </p:cNvPr>
            <p:cNvSpPr txBox="1"/>
            <p:nvPr/>
          </p:nvSpPr>
          <p:spPr>
            <a:xfrm>
              <a:off x="7184060" y="1939054"/>
              <a:ext cx="343774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RU" sz="4400" b="1" dirty="0">
                  <a:solidFill>
                    <a:schemeClr val="bg1">
                      <a:lumMod val="95000"/>
                    </a:scheme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+</a:t>
              </a:r>
            </a:p>
          </p:txBody>
        </p:sp>
        <p:sp>
          <p:nvSpPr>
            <p:cNvPr id="63" name="Скругленный прямоугольник 131">
              <a:extLst>
                <a:ext uri="{FF2B5EF4-FFF2-40B4-BE49-F238E27FC236}">
                  <a16:creationId xmlns:a16="http://schemas.microsoft.com/office/drawing/2014/main" id="{53C12242-74C5-4645-9B3C-D65ED6E98CE3}"/>
                </a:ext>
              </a:extLst>
            </p:cNvPr>
            <p:cNvSpPr/>
            <p:nvPr/>
          </p:nvSpPr>
          <p:spPr>
            <a:xfrm>
              <a:off x="8927788" y="1943275"/>
              <a:ext cx="418567" cy="679341"/>
            </a:xfrm>
            <a:prstGeom prst="roundRect">
              <a:avLst>
                <a:gd name="adj" fmla="val 9569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GS</a:t>
              </a: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64" name="Скругленный прямоугольник 131">
              <a:extLst>
                <a:ext uri="{FF2B5EF4-FFF2-40B4-BE49-F238E27FC236}">
                  <a16:creationId xmlns:a16="http://schemas.microsoft.com/office/drawing/2014/main" id="{FA8E9599-34AF-4E8E-92FB-021E2D79CDAC}"/>
                </a:ext>
              </a:extLst>
            </p:cNvPr>
            <p:cNvSpPr/>
            <p:nvPr/>
          </p:nvSpPr>
          <p:spPr>
            <a:xfrm>
              <a:off x="9694733" y="1941811"/>
              <a:ext cx="418567" cy="679341"/>
            </a:xfrm>
            <a:prstGeom prst="roundRect">
              <a:avLst>
                <a:gd name="adj" fmla="val 9569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en-US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9</a:t>
              </a: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2</a:t>
              </a: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65" name="Скругленный прямоугольник 131">
              <a:extLst>
                <a:ext uri="{FF2B5EF4-FFF2-40B4-BE49-F238E27FC236}">
                  <a16:creationId xmlns:a16="http://schemas.microsoft.com/office/drawing/2014/main" id="{1857BF9C-A152-4F7C-8B13-F316CC918960}"/>
                </a:ext>
              </a:extLst>
            </p:cNvPr>
            <p:cNvSpPr/>
            <p:nvPr/>
          </p:nvSpPr>
          <p:spPr>
            <a:xfrm>
              <a:off x="10457074" y="1936821"/>
              <a:ext cx="1152818" cy="679341"/>
            </a:xfrm>
            <a:prstGeom prst="roundRect">
              <a:avLst>
                <a:gd name="adj" fmla="val 9569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193566" hangingPunct="0">
                <a:defRPr/>
              </a:pP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КОД ПРОВЕРКИ</a:t>
              </a:r>
            </a:p>
            <a:p>
              <a:pPr lvl="0" algn="ctr" defTabSz="1193566" hangingPunct="0">
                <a:defRPr/>
              </a:pPr>
              <a:r>
                <a:rPr lang="ru-RU" sz="1100" b="1" dirty="0">
                  <a:solidFill>
                    <a:srgbClr val="63666A"/>
                  </a:solidFill>
                  <a:cs typeface="Segoe UI" panose="020B0502040204020203" pitchFamily="34" charset="0"/>
                  <a:sym typeface="PT Sans Caption"/>
                </a:rPr>
                <a:t>(44)</a:t>
              </a:r>
              <a:endParaRPr lang="ru-RU" sz="1100" b="1" dirty="0">
                <a:solidFill>
                  <a:srgbClr val="63666A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9223A26-58DF-4F5E-A814-CC6EE714E1FA}"/>
                </a:ext>
              </a:extLst>
            </p:cNvPr>
            <p:cNvSpPr txBox="1"/>
            <p:nvPr/>
          </p:nvSpPr>
          <p:spPr>
            <a:xfrm>
              <a:off x="8598839" y="1950378"/>
              <a:ext cx="343774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RU" sz="4400" b="1" dirty="0">
                  <a:solidFill>
                    <a:schemeClr val="bg1">
                      <a:lumMod val="95000"/>
                    </a:scheme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+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47E4EB9-4C61-462B-B022-0B801EC1AFEB}"/>
                </a:ext>
              </a:extLst>
            </p:cNvPr>
            <p:cNvSpPr txBox="1"/>
            <p:nvPr/>
          </p:nvSpPr>
          <p:spPr>
            <a:xfrm>
              <a:off x="10113300" y="1935372"/>
              <a:ext cx="343774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RU" sz="4400" b="1" dirty="0">
                  <a:solidFill>
                    <a:schemeClr val="bg1">
                      <a:lumMod val="95000"/>
                    </a:scheme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+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37BADA6-1D7D-4DF7-A5C9-3D8C5F2DEAF3}"/>
                </a:ext>
              </a:extLst>
            </p:cNvPr>
            <p:cNvSpPr txBox="1"/>
            <p:nvPr/>
          </p:nvSpPr>
          <p:spPr>
            <a:xfrm>
              <a:off x="9350959" y="1939054"/>
              <a:ext cx="343774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RU" sz="4400" b="1" dirty="0">
                  <a:solidFill>
                    <a:schemeClr val="bg1">
                      <a:lumMod val="95000"/>
                    </a:scheme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+</a:t>
              </a:r>
            </a:p>
          </p:txBody>
        </p:sp>
      </p:grpSp>
      <p:sp>
        <p:nvSpPr>
          <p:cNvPr id="69" name="Rectangle 11">
            <a:extLst>
              <a:ext uri="{FF2B5EF4-FFF2-40B4-BE49-F238E27FC236}">
                <a16:creationId xmlns:a16="http://schemas.microsoft.com/office/drawing/2014/main" id="{2F470D5D-2053-44F9-8746-546DFB421E07}"/>
              </a:ext>
            </a:extLst>
          </p:cNvPr>
          <p:cNvSpPr/>
          <p:nvPr/>
        </p:nvSpPr>
        <p:spPr>
          <a:xfrm>
            <a:off x="469252" y="3722574"/>
            <a:ext cx="37807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200" b="1" dirty="0">
                <a:solidFill>
                  <a:srgbClr val="63666A"/>
                </a:solidFill>
                <a:cs typeface="Segoe UI" panose="020B0502040204020203" pitchFamily="34" charset="0"/>
              </a:rPr>
              <a:t>Упрощенный код маркировки</a:t>
            </a:r>
            <a:endParaRPr lang="en-US" sz="1200" b="1" dirty="0">
              <a:solidFill>
                <a:srgbClr val="63666A"/>
              </a:solidFill>
              <a:cs typeface="Segoe UI" panose="020B0502040204020203" pitchFamily="34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248C6AF-258E-43DE-8B00-DC1FCE1B0F48}"/>
              </a:ext>
            </a:extLst>
          </p:cNvPr>
          <p:cNvGrpSpPr/>
          <p:nvPr/>
        </p:nvGrpSpPr>
        <p:grpSpPr>
          <a:xfrm>
            <a:off x="636369" y="2861361"/>
            <a:ext cx="613112" cy="611879"/>
            <a:chOff x="-455102" y="5049947"/>
            <a:chExt cx="1068214" cy="1066066"/>
          </a:xfrm>
        </p:grpSpPr>
        <p:pic>
          <p:nvPicPr>
            <p:cNvPr id="5" name="Рисунок 4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F5AF047C-1F85-38C6-9FE4-4A5AA80F1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55102" y="5580070"/>
              <a:ext cx="534107" cy="534107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AD59FAF5-6484-4950-A893-A708D658D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005" y="5581906"/>
              <a:ext cx="534107" cy="534107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6A127684-26EA-4751-B49C-BB3A616DD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55101" y="5049947"/>
              <a:ext cx="534107" cy="534107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6C72EBB4-0CC0-49D1-9005-EBD40A47E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24" y="5051629"/>
              <a:ext cx="534107" cy="534107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A4AD6532-6B9D-4A30-A265-40EECEFCFA65}"/>
              </a:ext>
            </a:extLst>
          </p:cNvPr>
          <p:cNvGrpSpPr/>
          <p:nvPr/>
        </p:nvGrpSpPr>
        <p:grpSpPr>
          <a:xfrm>
            <a:off x="513848" y="5581663"/>
            <a:ext cx="11095376" cy="815107"/>
            <a:chOff x="513848" y="5581663"/>
            <a:chExt cx="11095376" cy="815107"/>
          </a:xfrm>
        </p:grpSpPr>
        <p:sp>
          <p:nvSpPr>
            <p:cNvPr id="17" name="Скругленный прямоугольник 8">
              <a:extLst>
                <a:ext uri="{FF2B5EF4-FFF2-40B4-BE49-F238E27FC236}">
                  <a16:creationId xmlns:a16="http://schemas.microsoft.com/office/drawing/2014/main" id="{FA7FDF28-825E-25E4-C1FC-DB7FE9371549}"/>
                </a:ext>
              </a:extLst>
            </p:cNvPr>
            <p:cNvSpPr/>
            <p:nvPr/>
          </p:nvSpPr>
          <p:spPr>
            <a:xfrm>
              <a:off x="513848" y="5581663"/>
              <a:ext cx="11095376" cy="815107"/>
            </a:xfrm>
            <a:prstGeom prst="roundRect">
              <a:avLst>
                <a:gd name="adj" fmla="val 6023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/>
            <a:p>
              <a:endParaRPr lang="x-none" sz="700" b="1" dirty="0">
                <a:solidFill>
                  <a:srgbClr val="63666A"/>
                </a:solidFill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16738A-9202-F75C-05B7-88788F872605}"/>
                </a:ext>
              </a:extLst>
            </p:cNvPr>
            <p:cNvSpPr txBox="1"/>
            <p:nvPr/>
          </p:nvSpPr>
          <p:spPr>
            <a:xfrm>
              <a:off x="1575021" y="5612233"/>
              <a:ext cx="916160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1193566" hangingPunct="0">
                <a:defRPr/>
              </a:pPr>
              <a:r>
                <a:rPr lang="ru-RU" sz="900" b="1" dirty="0">
                  <a:solidFill>
                    <a:srgbClr val="63666A"/>
                  </a:solidFill>
                  <a:cs typeface="Segoe UI" panose="020B0502040204020203" pitchFamily="34" charset="0"/>
                </a:rPr>
                <a:t>Пример кода маркировки: </a:t>
              </a:r>
              <a:r>
                <a:rPr lang="en-US" sz="900" dirty="0">
                  <a:solidFill>
                    <a:srgbClr val="63666A"/>
                  </a:solidFill>
                  <a:cs typeface="Segoe UI" panose="020B0502040204020203" pitchFamily="34" charset="0"/>
                </a:rPr>
                <a:t>&lt;FNC1&gt;01</a:t>
              </a:r>
              <a:r>
                <a:rPr lang="en-US" sz="900" b="1" dirty="0">
                  <a:solidFill>
                    <a:srgbClr val="63666A"/>
                  </a:solidFill>
                  <a:cs typeface="Segoe UI" panose="020B0502040204020203" pitchFamily="34" charset="0"/>
                </a:rPr>
                <a:t>04664974393054</a:t>
              </a:r>
              <a:r>
                <a:rPr lang="en-US" sz="900" dirty="0">
                  <a:solidFill>
                    <a:srgbClr val="63666A"/>
                  </a:solidFill>
                  <a:cs typeface="Segoe UI" panose="020B0502040204020203" pitchFamily="34" charset="0"/>
                </a:rPr>
                <a:t>21</a:t>
              </a:r>
              <a:r>
                <a:rPr lang="en-US" sz="900" b="1" dirty="0">
                  <a:solidFill>
                    <a:srgbClr val="63666A"/>
                  </a:solidFill>
                  <a:cs typeface="Segoe UI" panose="020B0502040204020203" pitchFamily="34" charset="0"/>
                </a:rPr>
                <a:t> 5Ot:R1 </a:t>
              </a:r>
              <a:r>
                <a:rPr lang="en-US" sz="900" dirty="0">
                  <a:solidFill>
                    <a:srgbClr val="63666A"/>
                  </a:solidFill>
                  <a:cs typeface="Segoe UI" panose="020B0502040204020203" pitchFamily="34" charset="0"/>
                </a:rPr>
                <a:t>&lt;GS&gt;93</a:t>
              </a:r>
              <a:r>
                <a:rPr lang="en-US" sz="900" b="1" dirty="0">
                  <a:solidFill>
                    <a:srgbClr val="63666A"/>
                  </a:solidFill>
                  <a:cs typeface="Segoe UI" panose="020B0502040204020203" pitchFamily="34" charset="0"/>
                </a:rPr>
                <a:t>dGVz</a:t>
              </a:r>
              <a:endParaRPr lang="ru-RU" sz="900" b="1" dirty="0">
                <a:solidFill>
                  <a:srgbClr val="63666A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585268-67E7-C24A-EECB-E139B2F7F825}"/>
                </a:ext>
              </a:extLst>
            </p:cNvPr>
            <p:cNvSpPr txBox="1"/>
            <p:nvPr/>
          </p:nvSpPr>
          <p:spPr>
            <a:xfrm>
              <a:off x="1575021" y="5843065"/>
              <a:ext cx="4785884" cy="498115"/>
            </a:xfrm>
            <a:prstGeom prst="rect">
              <a:avLst/>
            </a:prstGeom>
            <a:noFill/>
          </p:spPr>
          <p:txBody>
            <a:bodyPr wrap="square" numCol="1" spcCol="180000">
              <a:noAutofit/>
            </a:bodyPr>
            <a:lstStyle/>
            <a:p>
              <a:pPr marL="285750" lvl="0" indent="-285750" defTabSz="1193566" hangingPunct="0">
                <a:buBlip>
                  <a:blip r:embed="rId3"/>
                </a:buBlip>
                <a:defRPr/>
              </a:pPr>
              <a:r>
                <a:rPr lang="en-US" sz="900" b="1" dirty="0">
                  <a:solidFill>
                    <a:srgbClr val="63666A"/>
                  </a:solidFill>
                  <a:cs typeface="Segoe UI" panose="020B0502040204020203" pitchFamily="34" charset="0"/>
                </a:rPr>
                <a:t>&lt;FNC1&gt;</a:t>
              </a:r>
              <a:r>
                <a:rPr lang="ru-RU" sz="900" b="1" dirty="0">
                  <a:solidFill>
                    <a:srgbClr val="63666A"/>
                  </a:solidFill>
                  <a:cs typeface="Segoe UI" panose="020B0502040204020203" pitchFamily="34" charset="0"/>
                </a:rPr>
                <a:t> </a:t>
              </a:r>
              <a:r>
                <a:rPr lang="ru-RU" sz="900" dirty="0">
                  <a:solidFill>
                    <a:srgbClr val="63666A"/>
                  </a:solidFill>
                  <a:cs typeface="Segoe UI" panose="020B0502040204020203" pitchFamily="34" charset="0"/>
                </a:rPr>
                <a:t>- признак символики </a:t>
              </a:r>
              <a:r>
                <a:rPr lang="en-US" sz="900" dirty="0">
                  <a:solidFill>
                    <a:srgbClr val="63666A"/>
                  </a:solidFill>
                  <a:cs typeface="Segoe UI" panose="020B0502040204020203" pitchFamily="34" charset="0"/>
                </a:rPr>
                <a:t>GS1</a:t>
              </a:r>
            </a:p>
            <a:p>
              <a:pPr marL="285750" lvl="0" indent="-285750" defTabSz="1193566" hangingPunct="0">
                <a:buBlip>
                  <a:blip r:embed="rId3"/>
                </a:buBlip>
                <a:defRPr/>
              </a:pPr>
              <a:r>
                <a:rPr lang="en-US" sz="900" dirty="0">
                  <a:solidFill>
                    <a:srgbClr val="63666A"/>
                  </a:solidFill>
                  <a:cs typeface="Segoe UI" panose="020B0502040204020203" pitchFamily="34" charset="0"/>
                </a:rPr>
                <a:t>GTIN</a:t>
              </a:r>
              <a:r>
                <a:rPr lang="ru-RU" sz="900" dirty="0">
                  <a:solidFill>
                    <a:srgbClr val="63666A"/>
                  </a:solidFill>
                  <a:cs typeface="Segoe UI" panose="020B0502040204020203" pitchFamily="34" charset="0"/>
                </a:rPr>
                <a:t> (код товара</a:t>
              </a:r>
              <a:r>
                <a:rPr lang="en-US" sz="900" dirty="0">
                  <a:solidFill>
                    <a:srgbClr val="63666A"/>
                  </a:solidFill>
                  <a:cs typeface="Segoe UI" panose="020B0502040204020203" pitchFamily="34" charset="0"/>
                </a:rPr>
                <a:t>) – </a:t>
              </a:r>
              <a:r>
                <a:rPr lang="en-US" sz="900" b="1" dirty="0">
                  <a:solidFill>
                    <a:srgbClr val="63666A"/>
                  </a:solidFill>
                  <a:cs typeface="Segoe UI" panose="020B0502040204020203" pitchFamily="34" charset="0"/>
                </a:rPr>
                <a:t>04664974393054</a:t>
              </a:r>
              <a:r>
                <a:rPr lang="ru-RU" sz="900" dirty="0">
                  <a:solidFill>
                    <a:srgbClr val="63666A"/>
                  </a:solidFill>
                  <a:cs typeface="Segoe UI" panose="020B0502040204020203" pitchFamily="34" charset="0"/>
                </a:rPr>
                <a:t>, </a:t>
              </a:r>
              <a:r>
                <a:rPr lang="en-US" sz="900" dirty="0">
                  <a:solidFill>
                    <a:srgbClr val="63666A"/>
                  </a:solidFill>
                  <a:cs typeface="Segoe UI" panose="020B0502040204020203" pitchFamily="34" charset="0"/>
                </a:rPr>
                <a:t>14 </a:t>
              </a:r>
              <a:r>
                <a:rPr lang="ru-RU" sz="900" dirty="0">
                  <a:solidFill>
                    <a:srgbClr val="63666A"/>
                  </a:solidFill>
                  <a:cs typeface="Segoe UI" panose="020B0502040204020203" pitchFamily="34" charset="0"/>
                </a:rPr>
                <a:t>символов</a:t>
              </a:r>
            </a:p>
            <a:p>
              <a:pPr marL="285750" lvl="0" indent="-285750" defTabSz="1193566" hangingPunct="0">
                <a:buBlip>
                  <a:blip r:embed="rId3"/>
                </a:buBlip>
                <a:defRPr/>
              </a:pPr>
              <a:r>
                <a:rPr lang="ru-RU" sz="900" dirty="0">
                  <a:solidFill>
                    <a:srgbClr val="63666A"/>
                  </a:solidFill>
                  <a:cs typeface="Segoe UI" panose="020B0502040204020203" pitchFamily="34" charset="0"/>
                </a:rPr>
                <a:t>серийный номер - </a:t>
              </a:r>
              <a:r>
                <a:rPr lang="en-US" sz="900" b="1" dirty="0">
                  <a:solidFill>
                    <a:srgbClr val="63666A"/>
                  </a:solidFill>
                  <a:cs typeface="Segoe UI" panose="020B0502040204020203" pitchFamily="34" charset="0"/>
                </a:rPr>
                <a:t>5Ot:R1</a:t>
              </a:r>
              <a:r>
                <a:rPr lang="ru-RU" sz="900" dirty="0">
                  <a:solidFill>
                    <a:srgbClr val="63666A"/>
                  </a:solidFill>
                  <a:cs typeface="Segoe UI" panose="020B0502040204020203" pitchFamily="34" charset="0"/>
                </a:rPr>
                <a:t>, 6 символов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D66CB1-CAF1-5B86-8B9D-06EF2FBD787C}"/>
                </a:ext>
              </a:extLst>
            </p:cNvPr>
            <p:cNvSpPr txBox="1"/>
            <p:nvPr/>
          </p:nvSpPr>
          <p:spPr>
            <a:xfrm>
              <a:off x="6512882" y="5843065"/>
              <a:ext cx="4404574" cy="480753"/>
            </a:xfrm>
            <a:prstGeom prst="rect">
              <a:avLst/>
            </a:prstGeom>
            <a:noFill/>
          </p:spPr>
          <p:txBody>
            <a:bodyPr wrap="square" numCol="1" spcCol="180000">
              <a:noAutofit/>
            </a:bodyPr>
            <a:lstStyle/>
            <a:p>
              <a:pPr marL="285750" lvl="0" indent="-285750" defTabSz="1193566" hangingPunct="0">
                <a:buBlip>
                  <a:blip r:embed="rId3"/>
                </a:buBlip>
                <a:defRPr/>
              </a:pPr>
              <a:r>
                <a:rPr lang="en-US" sz="900" b="1" dirty="0">
                  <a:solidFill>
                    <a:srgbClr val="63666A"/>
                  </a:solidFill>
                  <a:cs typeface="Segoe UI" panose="020B0502040204020203" pitchFamily="34" charset="0"/>
                </a:rPr>
                <a:t>&lt;GS&gt;</a:t>
              </a:r>
              <a:r>
                <a:rPr lang="ru-RU" sz="900" b="1" dirty="0">
                  <a:solidFill>
                    <a:srgbClr val="63666A"/>
                  </a:solidFill>
                  <a:cs typeface="Segoe UI" panose="020B0502040204020203" pitchFamily="34" charset="0"/>
                </a:rPr>
                <a:t> </a:t>
              </a:r>
              <a:r>
                <a:rPr lang="ru-RU" sz="900" dirty="0">
                  <a:solidFill>
                    <a:srgbClr val="63666A"/>
                  </a:solidFill>
                  <a:cs typeface="Segoe UI" panose="020B0502040204020203" pitchFamily="34" charset="0"/>
                </a:rPr>
                <a:t>- разделитель групп, непечатный символ</a:t>
              </a:r>
            </a:p>
            <a:p>
              <a:pPr marL="285750" indent="-285750" defTabSz="1193566" hangingPunct="0">
                <a:buBlip>
                  <a:blip r:embed="rId3"/>
                </a:buBlip>
                <a:defRPr/>
              </a:pPr>
              <a:r>
                <a:rPr lang="ru-RU" sz="900" dirty="0" err="1">
                  <a:solidFill>
                    <a:srgbClr val="63666A"/>
                  </a:solidFill>
                  <a:cs typeface="Segoe UI" panose="020B0502040204020203" pitchFamily="34" charset="0"/>
                </a:rPr>
                <a:t>крипточасть</a:t>
              </a:r>
              <a:r>
                <a:rPr lang="ru-RU" sz="900" dirty="0">
                  <a:solidFill>
                    <a:srgbClr val="63666A"/>
                  </a:solidFill>
                  <a:cs typeface="Segoe UI" panose="020B0502040204020203" pitchFamily="34" charset="0"/>
                </a:rPr>
                <a:t> – </a:t>
              </a:r>
              <a:r>
                <a:rPr lang="en-US" sz="900" b="1" dirty="0" err="1">
                  <a:solidFill>
                    <a:srgbClr val="63666A"/>
                  </a:solidFill>
                  <a:cs typeface="Segoe UI" panose="020B0502040204020203" pitchFamily="34" charset="0"/>
                </a:rPr>
                <a:t>dGVz</a:t>
              </a:r>
              <a:r>
                <a:rPr lang="ru-RU" sz="900" dirty="0">
                  <a:solidFill>
                    <a:srgbClr val="63666A"/>
                  </a:solidFill>
                  <a:cs typeface="Segoe UI" panose="020B0502040204020203" pitchFamily="34" charset="0"/>
                </a:rPr>
                <a:t> (4 символа)</a:t>
              </a:r>
              <a:endParaRPr lang="en-US" sz="900" dirty="0">
                <a:solidFill>
                  <a:srgbClr val="63666A"/>
                </a:solidFill>
                <a:cs typeface="Segoe UI" panose="020B0502040204020203" pitchFamily="34" charset="0"/>
              </a:endParaRPr>
            </a:p>
          </p:txBody>
        </p:sp>
        <p:pic>
          <p:nvPicPr>
            <p:cNvPr id="73" name="Рисунок 72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500371CF-906B-40FC-8E89-D67C27C9D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861" y="5683374"/>
              <a:ext cx="611683" cy="611683"/>
            </a:xfrm>
            <a:prstGeom prst="rect">
              <a:avLst/>
            </a:prstGeom>
          </p:spPr>
        </p:pic>
      </p:grpSp>
      <p:sp>
        <p:nvSpPr>
          <p:cNvPr id="75" name="Скругленный прямоугольник 8">
            <a:extLst>
              <a:ext uri="{FF2B5EF4-FFF2-40B4-BE49-F238E27FC236}">
                <a16:creationId xmlns:a16="http://schemas.microsoft.com/office/drawing/2014/main" id="{C34018F5-1AD1-4694-928A-2CCBF43B4D05}"/>
              </a:ext>
            </a:extLst>
          </p:cNvPr>
          <p:cNvSpPr/>
          <p:nvPr/>
        </p:nvSpPr>
        <p:spPr>
          <a:xfrm>
            <a:off x="450004" y="2767555"/>
            <a:ext cx="11160000" cy="789816"/>
          </a:xfrm>
          <a:prstGeom prst="roundRect">
            <a:avLst>
              <a:gd name="adj" fmla="val 6023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x-none" sz="700" b="1" dirty="0">
              <a:solidFill>
                <a:srgbClr val="63666A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AC79C27-D2C3-4BA3-A080-840D609BE429}"/>
              </a:ext>
            </a:extLst>
          </p:cNvPr>
          <p:cNvSpPr txBox="1"/>
          <p:nvPr/>
        </p:nvSpPr>
        <p:spPr>
          <a:xfrm>
            <a:off x="1575021" y="2832224"/>
            <a:ext cx="9161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193566" hangingPunct="0">
              <a:defRPr/>
            </a:pPr>
            <a:r>
              <a:rPr lang="ru-RU" sz="900" b="1" dirty="0">
                <a:solidFill>
                  <a:srgbClr val="63666A"/>
                </a:solidFill>
                <a:cs typeface="Segoe UI" panose="020B0502040204020203" pitchFamily="34" charset="0"/>
              </a:rPr>
              <a:t>Пример кода маркировки: </a:t>
            </a:r>
            <a:r>
              <a:rPr lang="en-US" sz="900" dirty="0">
                <a:solidFill>
                  <a:srgbClr val="63666A"/>
                </a:solidFill>
                <a:cs typeface="Segoe UI" panose="020B0502040204020203" pitchFamily="34" charset="0"/>
              </a:rPr>
              <a:t>&lt;FNC1&gt;01</a:t>
            </a:r>
            <a:r>
              <a:rPr lang="en-US" sz="900" b="1" dirty="0">
                <a:solidFill>
                  <a:srgbClr val="63666A"/>
                </a:solidFill>
                <a:cs typeface="Segoe UI" panose="020B0502040204020203" pitchFamily="34" charset="0"/>
              </a:rPr>
              <a:t>04664974393054</a:t>
            </a:r>
            <a:r>
              <a:rPr lang="en-US" sz="900" dirty="0">
                <a:solidFill>
                  <a:srgbClr val="63666A"/>
                </a:solidFill>
                <a:cs typeface="Segoe UI" panose="020B0502040204020203" pitchFamily="34" charset="0"/>
              </a:rPr>
              <a:t>21</a:t>
            </a:r>
            <a:r>
              <a:rPr lang="en-US" sz="900" b="1" dirty="0">
                <a:solidFill>
                  <a:srgbClr val="63666A"/>
                </a:solidFill>
                <a:cs typeface="Segoe UI" panose="020B0502040204020203" pitchFamily="34" charset="0"/>
              </a:rPr>
              <a:t>5Ot:R1wjf7wif </a:t>
            </a:r>
            <a:r>
              <a:rPr lang="en-US" sz="900" dirty="0">
                <a:solidFill>
                  <a:srgbClr val="63666A"/>
                </a:solidFill>
                <a:cs typeface="Segoe UI" panose="020B0502040204020203" pitchFamily="34" charset="0"/>
              </a:rPr>
              <a:t>&lt;GS&gt;9</a:t>
            </a:r>
            <a:r>
              <a:rPr lang="ru-RU" sz="900" dirty="0">
                <a:solidFill>
                  <a:srgbClr val="63666A"/>
                </a:solidFill>
                <a:cs typeface="Segoe UI" panose="020B0502040204020203" pitchFamily="34" charset="0"/>
              </a:rPr>
              <a:t>1</a:t>
            </a:r>
            <a:r>
              <a:rPr lang="en-US" sz="900" b="1" dirty="0" err="1">
                <a:solidFill>
                  <a:srgbClr val="63666A"/>
                </a:solidFill>
                <a:cs typeface="Segoe UI" panose="020B0502040204020203" pitchFamily="34" charset="0"/>
              </a:rPr>
              <a:t>dGVz</a:t>
            </a:r>
            <a:r>
              <a:rPr lang="en-US" sz="900" dirty="0">
                <a:solidFill>
                  <a:srgbClr val="63666A"/>
                </a:solidFill>
                <a:cs typeface="Segoe UI" panose="020B0502040204020203" pitchFamily="34" charset="0"/>
              </a:rPr>
              <a:t>&lt;GS&gt;92</a:t>
            </a:r>
            <a:r>
              <a:rPr lang="en-US" sz="900" b="1" dirty="0">
                <a:solidFill>
                  <a:srgbClr val="63666A"/>
                </a:solidFill>
                <a:cs typeface="Segoe UI" panose="020B0502040204020203" pitchFamily="34" charset="0"/>
              </a:rPr>
              <a:t>dGVzdJVtJoZCniyWI1/jemt42HeU22MyLLlwd9BH5/k=</a:t>
            </a:r>
          </a:p>
          <a:p>
            <a:pPr lvl="0" defTabSz="1193566" hangingPunct="0">
              <a:defRPr/>
            </a:pPr>
            <a:endParaRPr lang="ru-RU" sz="900" dirty="0">
              <a:solidFill>
                <a:srgbClr val="63666A"/>
              </a:solidFill>
              <a:cs typeface="Segoe UI" panose="020B0502040204020203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87205D3-8C6A-4A54-BF57-9037D4304F46}"/>
              </a:ext>
            </a:extLst>
          </p:cNvPr>
          <p:cNvSpPr txBox="1"/>
          <p:nvPr/>
        </p:nvSpPr>
        <p:spPr>
          <a:xfrm>
            <a:off x="1576448" y="3028935"/>
            <a:ext cx="4785884" cy="654353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 marL="285750" lvl="0" indent="-285750" defTabSz="1193566" hangingPunct="0">
              <a:buBlip>
                <a:blip r:embed="rId3"/>
              </a:buBlip>
              <a:defRPr/>
            </a:pPr>
            <a:r>
              <a:rPr lang="en-US" sz="900" b="1" dirty="0">
                <a:solidFill>
                  <a:srgbClr val="63666A"/>
                </a:solidFill>
                <a:cs typeface="Segoe UI" panose="020B0502040204020203" pitchFamily="34" charset="0"/>
              </a:rPr>
              <a:t>&lt;FNC1&gt;</a:t>
            </a:r>
            <a:r>
              <a:rPr lang="ru-RU" sz="900" b="1" dirty="0">
                <a:solidFill>
                  <a:srgbClr val="63666A"/>
                </a:solidFill>
                <a:cs typeface="Segoe UI" panose="020B0502040204020203" pitchFamily="34" charset="0"/>
              </a:rPr>
              <a:t> </a:t>
            </a:r>
            <a:r>
              <a:rPr lang="ru-RU" sz="900" dirty="0">
                <a:solidFill>
                  <a:srgbClr val="63666A"/>
                </a:solidFill>
                <a:cs typeface="Segoe UI" panose="020B0502040204020203" pitchFamily="34" charset="0"/>
              </a:rPr>
              <a:t>- признак символики </a:t>
            </a:r>
            <a:r>
              <a:rPr lang="en-US" sz="900" dirty="0">
                <a:solidFill>
                  <a:srgbClr val="63666A"/>
                </a:solidFill>
                <a:cs typeface="Segoe UI" panose="020B0502040204020203" pitchFamily="34" charset="0"/>
              </a:rPr>
              <a:t>GS1</a:t>
            </a:r>
          </a:p>
          <a:p>
            <a:pPr marL="285750" lvl="0" indent="-285750" defTabSz="1193566" hangingPunct="0">
              <a:buBlip>
                <a:blip r:embed="rId3"/>
              </a:buBlip>
              <a:defRPr/>
            </a:pPr>
            <a:r>
              <a:rPr lang="en-US" sz="900" dirty="0">
                <a:solidFill>
                  <a:srgbClr val="63666A"/>
                </a:solidFill>
                <a:cs typeface="Segoe UI" panose="020B0502040204020203" pitchFamily="34" charset="0"/>
              </a:rPr>
              <a:t>GTIN</a:t>
            </a:r>
            <a:r>
              <a:rPr lang="ru-RU" sz="900" dirty="0">
                <a:solidFill>
                  <a:srgbClr val="63666A"/>
                </a:solidFill>
                <a:cs typeface="Segoe UI" panose="020B0502040204020203" pitchFamily="34" charset="0"/>
              </a:rPr>
              <a:t> (код товара</a:t>
            </a:r>
            <a:r>
              <a:rPr lang="en-US" sz="900" dirty="0">
                <a:solidFill>
                  <a:srgbClr val="63666A"/>
                </a:solidFill>
                <a:cs typeface="Segoe UI" panose="020B0502040204020203" pitchFamily="34" charset="0"/>
              </a:rPr>
              <a:t>) – </a:t>
            </a:r>
            <a:r>
              <a:rPr lang="en-US" sz="900" b="1" dirty="0">
                <a:solidFill>
                  <a:srgbClr val="63666A"/>
                </a:solidFill>
                <a:cs typeface="Segoe UI" panose="020B0502040204020203" pitchFamily="34" charset="0"/>
              </a:rPr>
              <a:t>04664974393054</a:t>
            </a:r>
            <a:r>
              <a:rPr lang="ru-RU" sz="900" dirty="0">
                <a:solidFill>
                  <a:srgbClr val="63666A"/>
                </a:solidFill>
                <a:cs typeface="Segoe UI" panose="020B0502040204020203" pitchFamily="34" charset="0"/>
              </a:rPr>
              <a:t>, </a:t>
            </a:r>
            <a:r>
              <a:rPr lang="en-US" sz="900" dirty="0">
                <a:solidFill>
                  <a:srgbClr val="63666A"/>
                </a:solidFill>
                <a:cs typeface="Segoe UI" panose="020B0502040204020203" pitchFamily="34" charset="0"/>
              </a:rPr>
              <a:t>14 </a:t>
            </a:r>
            <a:r>
              <a:rPr lang="ru-RU" sz="900" dirty="0">
                <a:solidFill>
                  <a:srgbClr val="63666A"/>
                </a:solidFill>
                <a:cs typeface="Segoe UI" panose="020B0502040204020203" pitchFamily="34" charset="0"/>
              </a:rPr>
              <a:t>символов</a:t>
            </a:r>
          </a:p>
          <a:p>
            <a:pPr marL="285750" lvl="0" indent="-285750" defTabSz="1193566" hangingPunct="0">
              <a:buBlip>
                <a:blip r:embed="rId3"/>
              </a:buBlip>
              <a:defRPr/>
            </a:pPr>
            <a:r>
              <a:rPr lang="ru-RU" sz="900" dirty="0">
                <a:solidFill>
                  <a:srgbClr val="63666A"/>
                </a:solidFill>
                <a:cs typeface="Segoe UI" panose="020B0502040204020203" pitchFamily="34" charset="0"/>
              </a:rPr>
              <a:t>серийный номер - </a:t>
            </a:r>
            <a:r>
              <a:rPr lang="en-US" sz="900" b="1" dirty="0">
                <a:solidFill>
                  <a:srgbClr val="63666A"/>
                </a:solidFill>
                <a:cs typeface="Segoe UI" panose="020B0502040204020203" pitchFamily="34" charset="0"/>
              </a:rPr>
              <a:t>5Ot:R1wjf7wif</a:t>
            </a:r>
            <a:r>
              <a:rPr lang="ru-RU" sz="900" dirty="0">
                <a:solidFill>
                  <a:srgbClr val="63666A"/>
                </a:solidFill>
                <a:cs typeface="Segoe UI" panose="020B0502040204020203" pitchFamily="34" charset="0"/>
              </a:rPr>
              <a:t>, 13 символов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4A06573-FE29-43A4-AC23-A7BC4B844269}"/>
              </a:ext>
            </a:extLst>
          </p:cNvPr>
          <p:cNvSpPr txBox="1"/>
          <p:nvPr/>
        </p:nvSpPr>
        <p:spPr>
          <a:xfrm>
            <a:off x="5395392" y="3065214"/>
            <a:ext cx="5102053" cy="459192"/>
          </a:xfrm>
          <a:prstGeom prst="rect">
            <a:avLst/>
          </a:prstGeom>
          <a:noFill/>
        </p:spPr>
        <p:txBody>
          <a:bodyPr wrap="square" numCol="1" spcCol="180000">
            <a:noAutofit/>
          </a:bodyPr>
          <a:lstStyle/>
          <a:p>
            <a:pPr marL="285750" lvl="0" indent="-285750" defTabSz="1193566" hangingPunct="0">
              <a:buBlip>
                <a:blip r:embed="rId3"/>
              </a:buBlip>
              <a:defRPr/>
            </a:pPr>
            <a:r>
              <a:rPr lang="en-US" sz="900" b="1" dirty="0">
                <a:solidFill>
                  <a:srgbClr val="63666A"/>
                </a:solidFill>
                <a:cs typeface="Segoe UI" panose="020B0502040204020203" pitchFamily="34" charset="0"/>
              </a:rPr>
              <a:t>&lt;GS&gt;</a:t>
            </a:r>
            <a:r>
              <a:rPr lang="ru-RU" sz="900" b="1" dirty="0">
                <a:solidFill>
                  <a:srgbClr val="63666A"/>
                </a:solidFill>
                <a:cs typeface="Segoe UI" panose="020B0502040204020203" pitchFamily="34" charset="0"/>
              </a:rPr>
              <a:t> </a:t>
            </a:r>
            <a:r>
              <a:rPr lang="ru-RU" sz="900" dirty="0">
                <a:solidFill>
                  <a:srgbClr val="63666A"/>
                </a:solidFill>
                <a:cs typeface="Segoe UI" panose="020B0502040204020203" pitchFamily="34" charset="0"/>
              </a:rPr>
              <a:t>- разделитель групп, непечатный символ</a:t>
            </a:r>
          </a:p>
          <a:p>
            <a:pPr marL="285750" indent="-285750" defTabSz="1193566" hangingPunct="0">
              <a:buBlip>
                <a:blip r:embed="rId3"/>
              </a:buBlip>
              <a:defRPr/>
            </a:pPr>
            <a:r>
              <a:rPr lang="ru-RU" sz="900" dirty="0">
                <a:solidFill>
                  <a:srgbClr val="63666A"/>
                </a:solidFill>
                <a:cs typeface="Segoe UI" panose="020B0502040204020203" pitchFamily="34" charset="0"/>
              </a:rPr>
              <a:t>ключ проверки – </a:t>
            </a:r>
            <a:r>
              <a:rPr lang="en-US" sz="900" b="1" dirty="0" err="1">
                <a:solidFill>
                  <a:srgbClr val="63666A"/>
                </a:solidFill>
                <a:cs typeface="Segoe UI" panose="020B0502040204020203" pitchFamily="34" charset="0"/>
              </a:rPr>
              <a:t>dGVz</a:t>
            </a:r>
            <a:r>
              <a:rPr lang="ru-RU" sz="900" dirty="0">
                <a:solidFill>
                  <a:srgbClr val="63666A"/>
                </a:solidFill>
                <a:cs typeface="Segoe UI" panose="020B0502040204020203" pitchFamily="34" charset="0"/>
              </a:rPr>
              <a:t> (4 символа)</a:t>
            </a:r>
          </a:p>
          <a:p>
            <a:pPr marL="285750" indent="-285750" defTabSz="1193566" hangingPunct="0">
              <a:buBlip>
                <a:blip r:embed="rId3"/>
              </a:buBlip>
              <a:defRPr/>
            </a:pPr>
            <a:r>
              <a:rPr lang="ru-RU" sz="900" dirty="0">
                <a:solidFill>
                  <a:srgbClr val="63666A"/>
                </a:solidFill>
                <a:cs typeface="Segoe UI" panose="020B0502040204020203" pitchFamily="34" charset="0"/>
              </a:rPr>
              <a:t>код проверки </a:t>
            </a:r>
            <a:r>
              <a:rPr lang="en-US" sz="900" b="1" dirty="0">
                <a:solidFill>
                  <a:srgbClr val="63666A"/>
                </a:solidFill>
                <a:cs typeface="Segoe UI" panose="020B0502040204020203" pitchFamily="34" charset="0"/>
              </a:rPr>
              <a:t>dGVzdJVtJoZCniyWI1/jemt42HeU22MyLLlwd9BH5/k=</a:t>
            </a:r>
            <a:r>
              <a:rPr lang="ru-RU" sz="900" b="1" dirty="0">
                <a:solidFill>
                  <a:srgbClr val="63666A"/>
                </a:solidFill>
                <a:cs typeface="Segoe UI" panose="020B0502040204020203" pitchFamily="34" charset="0"/>
              </a:rPr>
              <a:t> </a:t>
            </a:r>
            <a:r>
              <a:rPr lang="ru-RU" sz="900" dirty="0">
                <a:solidFill>
                  <a:srgbClr val="63666A"/>
                </a:solidFill>
                <a:cs typeface="Segoe UI" panose="020B0502040204020203" pitchFamily="34" charset="0"/>
              </a:rPr>
              <a:t>(44 символа)</a:t>
            </a:r>
            <a:endParaRPr lang="en-US" sz="900" dirty="0">
              <a:solidFill>
                <a:srgbClr val="63666A"/>
              </a:solidFill>
              <a:cs typeface="Segoe UI" panose="020B0502040204020203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72E6D14-5F9C-452C-B0E0-473200B6A0F3}"/>
              </a:ext>
            </a:extLst>
          </p:cNvPr>
          <p:cNvSpPr txBox="1"/>
          <p:nvPr/>
        </p:nvSpPr>
        <p:spPr>
          <a:xfrm>
            <a:off x="469252" y="3956830"/>
            <a:ext cx="9667643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800"/>
              </a:spcAft>
              <a:defRPr sz="1200" b="1">
                <a:solidFill>
                  <a:srgbClr val="63666A"/>
                </a:solidFill>
                <a:cs typeface="Segoe UI" panose="020B0502040204020203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100" b="0" dirty="0"/>
              <a:t>Используется в  случае отсутствия возможности нанесения средства идентификации, содержащего полный код маркировки</a:t>
            </a:r>
          </a:p>
        </p:txBody>
      </p:sp>
    </p:spTree>
    <p:extLst>
      <p:ext uri="{BB962C8B-B14F-4D97-AF65-F5344CB8AC3E}">
        <p14:creationId xmlns:p14="http://schemas.microsoft.com/office/powerpoint/2010/main" val="694970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9803364-A458-A1A3-9332-41FD8B564E21}"/>
              </a:ext>
            </a:extLst>
          </p:cNvPr>
          <p:cNvSpPr/>
          <p:nvPr/>
        </p:nvSpPr>
        <p:spPr>
          <a:xfrm>
            <a:off x="5114" y="1617159"/>
            <a:ext cx="12182403" cy="5238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30">
              <a:defRPr/>
            </a:pPr>
            <a:endParaRPr lang="ru-RU" sz="1799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4D65E4E-512D-1588-8E07-8E0E4F23BB19}"/>
              </a:ext>
            </a:extLst>
          </p:cNvPr>
          <p:cNvSpPr/>
          <p:nvPr/>
        </p:nvSpPr>
        <p:spPr>
          <a:xfrm>
            <a:off x="5311237" y="2355957"/>
            <a:ext cx="1077993" cy="10779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F763FD92-1D3F-0D09-D5B8-E9604D236646}"/>
              </a:ext>
            </a:extLst>
          </p:cNvPr>
          <p:cNvSpPr/>
          <p:nvPr/>
        </p:nvSpPr>
        <p:spPr>
          <a:xfrm>
            <a:off x="1560951" y="2263711"/>
            <a:ext cx="1241966" cy="1241966"/>
          </a:xfrm>
          <a:prstGeom prst="ellipse">
            <a:avLst/>
          </a:prstGeom>
          <a:noFill/>
          <a:ln w="38100" cap="rnd">
            <a:solidFill>
              <a:srgbClr val="65666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D1C3C73-131A-1FFD-E887-865475115898}"/>
              </a:ext>
            </a:extLst>
          </p:cNvPr>
          <p:cNvSpPr/>
          <p:nvPr/>
        </p:nvSpPr>
        <p:spPr>
          <a:xfrm>
            <a:off x="3635127" y="4461134"/>
            <a:ext cx="1077993" cy="10779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12EFCAEA-4091-448A-A437-215A4C3A6C29}"/>
              </a:ext>
            </a:extLst>
          </p:cNvPr>
          <p:cNvSpPr/>
          <p:nvPr/>
        </p:nvSpPr>
        <p:spPr>
          <a:xfrm>
            <a:off x="7163667" y="4461134"/>
            <a:ext cx="1077993" cy="10779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7EBBDF-A434-8C48-8445-80C49D56780E}"/>
              </a:ext>
            </a:extLst>
          </p:cNvPr>
          <p:cNvSpPr/>
          <p:nvPr/>
        </p:nvSpPr>
        <p:spPr>
          <a:xfrm>
            <a:off x="8104509" y="3573326"/>
            <a:ext cx="2859177" cy="307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99" b="1" dirty="0">
                <a:solidFill>
                  <a:srgbClr val="404040"/>
                </a:solidFill>
                <a:latin typeface="PT Sans Bold" panose="020B0703020203020204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ОПТОВО-РОЗНИЧНОЕ ЗВЕНО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0D26A21-8748-D641-A7B3-37CF3370BD3C}"/>
              </a:ext>
            </a:extLst>
          </p:cNvPr>
          <p:cNvSpPr/>
          <p:nvPr/>
        </p:nvSpPr>
        <p:spPr>
          <a:xfrm>
            <a:off x="4424933" y="3556519"/>
            <a:ext cx="2859177" cy="307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99" b="1" dirty="0">
                <a:solidFill>
                  <a:srgbClr val="404040"/>
                </a:solidFill>
                <a:latin typeface="PT Sans Bold" panose="020B0703020203020204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ИМПОРТЕРЫ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E58C960-C041-E546-BBF2-024E7E94EFA7}"/>
              </a:ext>
            </a:extLst>
          </p:cNvPr>
          <p:cNvSpPr/>
          <p:nvPr/>
        </p:nvSpPr>
        <p:spPr>
          <a:xfrm>
            <a:off x="1228315" y="3556519"/>
            <a:ext cx="1913078" cy="307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99" b="1" dirty="0">
                <a:solidFill>
                  <a:srgbClr val="404040"/>
                </a:solidFill>
                <a:latin typeface="PT Sans Bold" panose="020B0703020203020204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ПРОИЗВОДИТЕЛИ</a:t>
            </a: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867ED69B-8F4C-E038-7055-FE81629D0D39}"/>
              </a:ext>
            </a:extLst>
          </p:cNvPr>
          <p:cNvSpPr/>
          <p:nvPr/>
        </p:nvSpPr>
        <p:spPr>
          <a:xfrm>
            <a:off x="3721889" y="5697627"/>
            <a:ext cx="895217" cy="307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99" b="1" dirty="0" err="1">
                <a:solidFill>
                  <a:srgbClr val="404040"/>
                </a:solidFill>
                <a:latin typeface="PT Sans Bold" panose="020B0703020203020204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HoReCa</a:t>
            </a:r>
            <a:endParaRPr lang="ru-RU" sz="1399" b="1" dirty="0">
              <a:solidFill>
                <a:srgbClr val="404040"/>
              </a:solidFill>
              <a:latin typeface="PT Sans Bold" panose="020B0703020203020204" pitchFamily="34" charset="-52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27">
            <a:extLst>
              <a:ext uri="{FF2B5EF4-FFF2-40B4-BE49-F238E27FC236}">
                <a16:creationId xmlns:a16="http://schemas.microsoft.com/office/drawing/2014/main" id="{477741BD-0450-19F6-C7AD-261AB6B0645E}"/>
              </a:ext>
            </a:extLst>
          </p:cNvPr>
          <p:cNvSpPr/>
          <p:nvPr/>
        </p:nvSpPr>
        <p:spPr>
          <a:xfrm>
            <a:off x="6808141" y="5700857"/>
            <a:ext cx="1840937" cy="522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99" b="1" dirty="0">
                <a:solidFill>
                  <a:srgbClr val="404040"/>
                </a:solidFill>
                <a:latin typeface="PT Sans Bold" panose="020B0703020203020204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ГОСУДАРСТВЕННЫЕ УЧРЕЖДЕНИЯ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5887D6-2FF9-6427-0C30-977C6AF3C29A}"/>
              </a:ext>
            </a:extLst>
          </p:cNvPr>
          <p:cNvSpPr txBox="1"/>
          <p:nvPr/>
        </p:nvSpPr>
        <p:spPr>
          <a:xfrm>
            <a:off x="2802917" y="593992"/>
            <a:ext cx="8188371" cy="693075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4800" dirty="0">
                <a:solidFill>
                  <a:srgbClr val="404040"/>
                </a:solidFill>
              </a:rPr>
              <a:t>УЧАСТНИКИ ОБОРОТА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FBAB027B-FFE9-23F4-7EBD-F53677FEF170}"/>
              </a:ext>
            </a:extLst>
          </p:cNvPr>
          <p:cNvSpPr/>
          <p:nvPr/>
        </p:nvSpPr>
        <p:spPr>
          <a:xfrm>
            <a:off x="1657043" y="2345618"/>
            <a:ext cx="1077993" cy="10779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2AEBE6A-CDF6-5384-584C-96148BB1290F}"/>
              </a:ext>
            </a:extLst>
          </p:cNvPr>
          <p:cNvSpPr/>
          <p:nvPr/>
        </p:nvSpPr>
        <p:spPr>
          <a:xfrm>
            <a:off x="8920387" y="2345618"/>
            <a:ext cx="1077993" cy="10779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A0905F0-B16D-54B5-B2EA-66BC0B4DF5AE}"/>
              </a:ext>
            </a:extLst>
          </p:cNvPr>
          <p:cNvGrpSpPr/>
          <p:nvPr/>
        </p:nvGrpSpPr>
        <p:grpSpPr>
          <a:xfrm>
            <a:off x="5219418" y="2276401"/>
            <a:ext cx="1241966" cy="1241966"/>
            <a:chOff x="4888468" y="1846676"/>
            <a:chExt cx="1242880" cy="1242880"/>
          </a:xfrm>
          <a:noFill/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2D24D7FD-E587-BBB1-8060-0497D578302E}"/>
                </a:ext>
              </a:extLst>
            </p:cNvPr>
            <p:cNvGrpSpPr/>
            <p:nvPr/>
          </p:nvGrpSpPr>
          <p:grpSpPr>
            <a:xfrm>
              <a:off x="4971739" y="1928643"/>
              <a:ext cx="1078787" cy="1078787"/>
              <a:chOff x="5448921" y="1928643"/>
              <a:chExt cx="1078787" cy="1078787"/>
            </a:xfrm>
            <a:grpFill/>
          </p:grpSpPr>
          <p:sp>
            <p:nvSpPr>
              <p:cNvPr id="17" name="Овал 16">
                <a:extLst>
                  <a:ext uri="{FF2B5EF4-FFF2-40B4-BE49-F238E27FC236}">
                    <a16:creationId xmlns:a16="http://schemas.microsoft.com/office/drawing/2014/main" id="{D79CB778-9078-EFDF-E278-36F6416A9F84}"/>
                  </a:ext>
                </a:extLst>
              </p:cNvPr>
              <p:cNvSpPr/>
              <p:nvPr/>
            </p:nvSpPr>
            <p:spPr>
              <a:xfrm>
                <a:off x="5448921" y="1928643"/>
                <a:ext cx="1078787" cy="10787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99"/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7490E11-CBE8-4633-E310-613A6AB69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5610185" y="2121116"/>
                <a:ext cx="756258" cy="756258"/>
              </a:xfrm>
              <a:prstGeom prst="rect">
                <a:avLst/>
              </a:prstGeom>
              <a:grpFill/>
            </p:spPr>
          </p:pic>
        </p:grp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4F89FAA8-3283-466B-6124-328A36101BD2}"/>
                </a:ext>
              </a:extLst>
            </p:cNvPr>
            <p:cNvSpPr/>
            <p:nvPr/>
          </p:nvSpPr>
          <p:spPr>
            <a:xfrm>
              <a:off x="4888468" y="1846676"/>
              <a:ext cx="1242880" cy="1242880"/>
            </a:xfrm>
            <a:prstGeom prst="ellipse">
              <a:avLst/>
            </a:prstGeom>
            <a:grpFill/>
            <a:ln w="38100" cap="rnd">
              <a:solidFill>
                <a:srgbClr val="65666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99"/>
            </a:p>
          </p:txBody>
        </p:sp>
      </p:grpSp>
      <p:sp>
        <p:nvSpPr>
          <p:cNvPr id="35" name="Овал 34">
            <a:extLst>
              <a:ext uri="{FF2B5EF4-FFF2-40B4-BE49-F238E27FC236}">
                <a16:creationId xmlns:a16="http://schemas.microsoft.com/office/drawing/2014/main" id="{2C30CFD6-001D-5FB8-9630-54FC9BA5397D}"/>
              </a:ext>
            </a:extLst>
          </p:cNvPr>
          <p:cNvSpPr/>
          <p:nvPr/>
        </p:nvSpPr>
        <p:spPr>
          <a:xfrm>
            <a:off x="8837367" y="2263711"/>
            <a:ext cx="1241966" cy="1241966"/>
          </a:xfrm>
          <a:prstGeom prst="ellipse">
            <a:avLst/>
          </a:prstGeom>
          <a:noFill/>
          <a:ln w="38100" cap="rnd">
            <a:solidFill>
              <a:srgbClr val="65666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dirty="0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3A36881C-7E6F-F28F-E662-DBA287913DD3}"/>
              </a:ext>
            </a:extLst>
          </p:cNvPr>
          <p:cNvSpPr/>
          <p:nvPr/>
        </p:nvSpPr>
        <p:spPr>
          <a:xfrm>
            <a:off x="7078831" y="4379147"/>
            <a:ext cx="1241966" cy="1241966"/>
          </a:xfrm>
          <a:prstGeom prst="ellipse">
            <a:avLst/>
          </a:prstGeom>
          <a:noFill/>
          <a:ln w="38100" cap="rnd">
            <a:solidFill>
              <a:srgbClr val="65666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B14B3FFA-293B-F8D3-B89C-B3EE8FAD05BA}"/>
              </a:ext>
            </a:extLst>
          </p:cNvPr>
          <p:cNvSpPr/>
          <p:nvPr/>
        </p:nvSpPr>
        <p:spPr>
          <a:xfrm>
            <a:off x="3551950" y="4379147"/>
            <a:ext cx="1241966" cy="1241966"/>
          </a:xfrm>
          <a:prstGeom prst="ellipse">
            <a:avLst/>
          </a:prstGeom>
          <a:noFill/>
          <a:ln w="38100" cap="rnd">
            <a:solidFill>
              <a:srgbClr val="65666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:a16="http://schemas.microsoft.com/office/drawing/2014/main" id="{2590364F-B64A-8F19-BC4A-A078A301BD2D}"/>
              </a:ext>
            </a:extLst>
          </p:cNvPr>
          <p:cNvSpPr/>
          <p:nvPr/>
        </p:nvSpPr>
        <p:spPr>
          <a:xfrm>
            <a:off x="3924162" y="4854186"/>
            <a:ext cx="456864" cy="291885"/>
          </a:xfrm>
          <a:custGeom>
            <a:avLst/>
            <a:gdLst>
              <a:gd name="connsiteX0" fmla="*/ 0 w 457200"/>
              <a:gd name="connsiteY0" fmla="*/ 0 h 292100"/>
              <a:gd name="connsiteX1" fmla="*/ 63500 w 457200"/>
              <a:gd name="connsiteY1" fmla="*/ 254000 h 292100"/>
              <a:gd name="connsiteX2" fmla="*/ 215900 w 457200"/>
              <a:gd name="connsiteY2" fmla="*/ 292100 h 292100"/>
              <a:gd name="connsiteX3" fmla="*/ 393700 w 457200"/>
              <a:gd name="connsiteY3" fmla="*/ 254000 h 292100"/>
              <a:gd name="connsiteX4" fmla="*/ 457200 w 457200"/>
              <a:gd name="connsiteY4" fmla="*/ 101600 h 292100"/>
              <a:gd name="connsiteX5" fmla="*/ 444500 w 457200"/>
              <a:gd name="connsiteY5" fmla="*/ 12700 h 292100"/>
              <a:gd name="connsiteX6" fmla="*/ 0 w 457200"/>
              <a:gd name="connsiteY6" fmla="*/ 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00" h="292100">
                <a:moveTo>
                  <a:pt x="0" y="0"/>
                </a:moveTo>
                <a:lnTo>
                  <a:pt x="63500" y="254000"/>
                </a:lnTo>
                <a:lnTo>
                  <a:pt x="215900" y="292100"/>
                </a:lnTo>
                <a:lnTo>
                  <a:pt x="393700" y="254000"/>
                </a:lnTo>
                <a:lnTo>
                  <a:pt x="457200" y="101600"/>
                </a:lnTo>
                <a:lnTo>
                  <a:pt x="44450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03FC3AC6-A0A3-232C-6617-F4F63C8628AC}"/>
              </a:ext>
            </a:extLst>
          </p:cNvPr>
          <p:cNvSpPr/>
          <p:nvPr/>
        </p:nvSpPr>
        <p:spPr>
          <a:xfrm>
            <a:off x="9290108" y="2802119"/>
            <a:ext cx="346587" cy="167097"/>
          </a:xfrm>
          <a:prstGeom prst="round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pic>
        <p:nvPicPr>
          <p:cNvPr id="26" name="Picture 64">
            <a:extLst>
              <a:ext uri="{FF2B5EF4-FFF2-40B4-BE49-F238E27FC236}">
                <a16:creationId xmlns:a16="http://schemas.microsoft.com/office/drawing/2014/main" id="{2C74495E-8790-0F3A-934A-8A300C41CE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2303" y="2591705"/>
            <a:ext cx="614014" cy="614014"/>
          </a:xfrm>
          <a:prstGeom prst="rect">
            <a:avLst/>
          </a:prstGeom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CB83244A-6F84-F9CC-7F9F-1AA7667740E3}"/>
              </a:ext>
            </a:extLst>
          </p:cNvPr>
          <p:cNvSpPr/>
          <p:nvPr/>
        </p:nvSpPr>
        <p:spPr>
          <a:xfrm>
            <a:off x="2006369" y="2956527"/>
            <a:ext cx="439315" cy="207263"/>
          </a:xfrm>
          <a:prstGeom prst="round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pic>
        <p:nvPicPr>
          <p:cNvPr id="15" name="Picture 46">
            <a:extLst>
              <a:ext uri="{FF2B5EF4-FFF2-40B4-BE49-F238E27FC236}">
                <a16:creationId xmlns:a16="http://schemas.microsoft.com/office/drawing/2014/main" id="{8D7E7D61-A2C6-DA53-11AE-D440B8D2AF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675" y="2561136"/>
            <a:ext cx="631891" cy="631891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E832E33-72C3-0FBA-509E-ADC0D589C068}"/>
              </a:ext>
            </a:extLst>
          </p:cNvPr>
          <p:cNvSpPr/>
          <p:nvPr/>
        </p:nvSpPr>
        <p:spPr>
          <a:xfrm>
            <a:off x="5534920" y="2702712"/>
            <a:ext cx="421484" cy="266505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8664C65F-7685-0342-FE8B-235D97AE86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76464" y="2533787"/>
            <a:ext cx="755702" cy="755702"/>
          </a:xfrm>
          <a:prstGeom prst="rect">
            <a:avLst/>
          </a:prstGeom>
        </p:spPr>
      </p:pic>
      <p:pic>
        <p:nvPicPr>
          <p:cNvPr id="29" name="Picture 40">
            <a:extLst>
              <a:ext uri="{FF2B5EF4-FFF2-40B4-BE49-F238E27FC236}">
                <a16:creationId xmlns:a16="http://schemas.microsoft.com/office/drawing/2014/main" id="{318EA108-7CD2-3543-DF0E-4D98603040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233" y="4624952"/>
            <a:ext cx="648563" cy="648563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1B430828-8662-A8EA-F33B-64763764A66B}"/>
              </a:ext>
            </a:extLst>
          </p:cNvPr>
          <p:cNvSpPr/>
          <p:nvPr/>
        </p:nvSpPr>
        <p:spPr>
          <a:xfrm>
            <a:off x="7591331" y="4932799"/>
            <a:ext cx="217910" cy="325171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4EA40ACB-FC3B-E785-1A57-E959BE231B0A}"/>
              </a:ext>
            </a:extLst>
          </p:cNvPr>
          <p:cNvSpPr/>
          <p:nvPr/>
        </p:nvSpPr>
        <p:spPr>
          <a:xfrm>
            <a:off x="7532805" y="5146072"/>
            <a:ext cx="333709" cy="81934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pic>
        <p:nvPicPr>
          <p:cNvPr id="31" name="Picture 46">
            <a:extLst>
              <a:ext uri="{FF2B5EF4-FFF2-40B4-BE49-F238E27FC236}">
                <a16:creationId xmlns:a16="http://schemas.microsoft.com/office/drawing/2014/main" id="{E949AA7B-2E0E-A53F-B425-B7C884A20C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0037" y="4678416"/>
            <a:ext cx="579554" cy="57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70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5">
            <a:extLst>
              <a:ext uri="{FF2B5EF4-FFF2-40B4-BE49-F238E27FC236}">
                <a16:creationId xmlns:a16="http://schemas.microsoft.com/office/drawing/2014/main" id="{A6E84060-7F57-C138-448B-298819727EE2}"/>
              </a:ext>
            </a:extLst>
          </p:cNvPr>
          <p:cNvGraphicFramePr>
            <a:graphicFrameLocks noGrp="1"/>
          </p:cNvGraphicFramePr>
          <p:nvPr/>
        </p:nvGraphicFramePr>
        <p:xfrm>
          <a:off x="164387" y="492821"/>
          <a:ext cx="11815279" cy="3099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5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6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45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499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СТАТЬЯ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666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ИЗМЕНЕНИЯ В КОАП РФ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666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ОТВЕТСТВЕННОСТЬ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66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kern="1200" dirty="0">
                        <a:solidFill>
                          <a:srgbClr val="6D6E7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6D6E7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ДОЛЖНОСТНЫЕ ЛИЦА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66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ЮРИДИЧЕСКИЕ</a:t>
                      </a: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ЛИЦА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66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2738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15.12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Ввод в оборот товаров и продукции без маркировки и (или), а также с нарушением установленного порядка соответствующей маркировки;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5 000 – 10 000 рублей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конфискация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50 000 – 100 000 рублей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конфискация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2738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15.12 (1)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Непредставление сведений и (или) нарушение порядка и сроков представления сведений либо представление неполных и (или) недостоверных сведений оператору;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1 000 - 10 000</a:t>
                      </a:r>
                    </a:p>
                    <a:p>
                      <a:pPr algn="ctr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предупреждение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50 000 – 100 000 рублей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предупреждение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A371AF6-8A52-432A-BA68-E67DDFFC6943}"/>
              </a:ext>
            </a:extLst>
          </p:cNvPr>
          <p:cNvSpPr txBox="1"/>
          <p:nvPr/>
        </p:nvSpPr>
        <p:spPr>
          <a:xfrm>
            <a:off x="1354827" y="100085"/>
            <a:ext cx="9434397" cy="34265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sz="2000" dirty="0">
                <a:solidFill>
                  <a:srgbClr val="404040"/>
                </a:solidFill>
              </a:rPr>
              <a:t>АДМИНИСТРАТИВНАЯ ОТВЕТСТВЕННОСТЬ В КоАП РФ</a:t>
            </a:r>
            <a:endParaRPr lang="ru-RU" sz="2000" dirty="0">
              <a:solidFill>
                <a:srgbClr val="EEDC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E5FD0-8907-484C-933E-2ABF8390CD05}"/>
              </a:ext>
            </a:extLst>
          </p:cNvPr>
          <p:cNvSpPr txBox="1"/>
          <p:nvPr/>
        </p:nvSpPr>
        <p:spPr>
          <a:xfrm>
            <a:off x="1378801" y="3642775"/>
            <a:ext cx="9434397" cy="34265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ru-RU" sz="2000" dirty="0">
                <a:solidFill>
                  <a:srgbClr val="404040"/>
                </a:solidFill>
              </a:rPr>
              <a:t>УГОЛОВНАЯ ОТВЕТСТВЕННОСТЬ В УК РФ</a:t>
            </a:r>
            <a:endParaRPr lang="ru-RU" sz="2000" dirty="0">
              <a:solidFill>
                <a:srgbClr val="EEDC00"/>
              </a:solidFill>
            </a:endParaRPr>
          </a:p>
        </p:txBody>
      </p:sp>
      <p:graphicFrame>
        <p:nvGraphicFramePr>
          <p:cNvPr id="7" name="Таблица 9">
            <a:extLst>
              <a:ext uri="{FF2B5EF4-FFF2-40B4-BE49-F238E27FC236}">
                <a16:creationId xmlns:a16="http://schemas.microsoft.com/office/drawing/2014/main" id="{276D55DE-9068-4E0C-9858-952AF09D9CE2}"/>
              </a:ext>
            </a:extLst>
          </p:cNvPr>
          <p:cNvGraphicFramePr>
            <a:graphicFrameLocks noGrp="1"/>
          </p:cNvGraphicFramePr>
          <p:nvPr/>
        </p:nvGraphicFramePr>
        <p:xfrm>
          <a:off x="188360" y="3985433"/>
          <a:ext cx="11815280" cy="2828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1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9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4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52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52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53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СТАТЬЯ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666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ИЗМЕНЕНИЯ В УК РФ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666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ОТВЕТСТВЕННОСТЬ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66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kern="1200" dirty="0">
                        <a:solidFill>
                          <a:srgbClr val="6D6E7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kern="1200" dirty="0">
                        <a:solidFill>
                          <a:srgbClr val="6D6E7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6D6E7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ОДНО ЛИЦО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66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ГРУППА ЛИЦ ПО ПРЕДВАРИТЕЛЬНОМУ СГОВОРУ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66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ОРГАНИЗОВАННАЯ ГРУППА В ОСОБО КРУПНОМ РАЗМЕРЕ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66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972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171.1</a:t>
                      </a: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Производство, приобретение, хранение, перевозка в целях сбыта или сбыт продовольственных товаров и продукции с использованием заведомо поддельных средств идентификации для маркировки товаров, совершенные в крупном размере.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До 400 000 рублей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или доход за период до 2 лет</a:t>
                      </a:r>
                      <a:r>
                        <a:rPr lang="en-US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или принудительные работы</a:t>
                      </a:r>
                      <a:r>
                        <a:rPr lang="en-US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до 3 лет</a:t>
                      </a:r>
                      <a:r>
                        <a:rPr lang="en-US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или лишение свободы до 3 лет и штраф до 80 000 рублей или доход за период до 6 месяцев</a:t>
                      </a:r>
                    </a:p>
                    <a:p>
                      <a:pPr marL="0" algn="l" defTabSz="914400" rtl="0" eaLnBrk="1" latinLnBrk="0" hangingPunct="1"/>
                      <a:endParaRPr lang="ru-RU" sz="1400" dirty="0">
                        <a:solidFill>
                          <a:srgbClr val="63666A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300 000 - 700 000 рублей</a:t>
                      </a:r>
                    </a:p>
                    <a:p>
                      <a:pPr marL="0" algn="just" defTabSz="914400" rtl="0" eaLnBrk="1" latinLnBrk="0" hangingPunct="1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или доход за период от 1 года до 3 лет</a:t>
                      </a:r>
                    </a:p>
                    <a:p>
                      <a:pPr marL="0" algn="just" defTabSz="914400" rtl="0" eaLnBrk="1" latinLnBrk="0" hangingPunct="1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или принудительные работы до 5 лет</a:t>
                      </a:r>
                    </a:p>
                    <a:p>
                      <a:pPr marL="0" algn="just" defTabSz="914400" rtl="0" eaLnBrk="1" latinLnBrk="0" hangingPunct="1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или лишение свободы до 6 лет </a:t>
                      </a:r>
                    </a:p>
                    <a:p>
                      <a:pPr marL="0" algn="just" defTabSz="914400" rtl="0" eaLnBrk="1" latinLnBrk="0" hangingPunct="1"/>
                      <a:r>
                        <a:rPr lang="ru-RU" sz="1200" kern="1200" dirty="0">
                          <a:solidFill>
                            <a:srgbClr val="63666A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 штраф до 1 000 000 рублей или доход за период до 5 лет или без такового</a:t>
                      </a:r>
                      <a:endParaRPr lang="ru-RU" sz="1200" dirty="0">
                        <a:solidFill>
                          <a:srgbClr val="63666A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algn="just" defTabSz="914400" rtl="0" eaLnBrk="1" latinLnBrk="0" hangingPunct="1"/>
                      <a:endParaRPr lang="ru-RU" sz="1400" kern="1200" dirty="0">
                        <a:solidFill>
                          <a:srgbClr val="63666A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kern="1200" dirty="0">
                        <a:solidFill>
                          <a:srgbClr val="6D6E7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5731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D40DAD-BE0E-C24C-AA60-823387880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30" r="14381"/>
          <a:stretch/>
        </p:blipFill>
        <p:spPr>
          <a:xfrm>
            <a:off x="6095999" y="0"/>
            <a:ext cx="6096001" cy="6848056"/>
          </a:xfrm>
          <a:prstGeom prst="rect">
            <a:avLst/>
          </a:prstGeom>
        </p:spPr>
      </p:pic>
      <p:sp>
        <p:nvSpPr>
          <p:cNvPr id="2" name="Прямоугольник 17">
            <a:extLst>
              <a:ext uri="{FF2B5EF4-FFF2-40B4-BE49-F238E27FC236}">
                <a16:creationId xmlns:a16="http://schemas.microsoft.com/office/drawing/2014/main" id="{E98D9F9B-83FB-436B-3141-0DBF79400756}"/>
              </a:ext>
            </a:extLst>
          </p:cNvPr>
          <p:cNvSpPr/>
          <p:nvPr/>
        </p:nvSpPr>
        <p:spPr>
          <a:xfrm>
            <a:off x="0" y="0"/>
            <a:ext cx="6095999" cy="6867940"/>
          </a:xfrm>
          <a:prstGeom prst="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>
              <a:highlight>
                <a:srgbClr val="595959"/>
              </a:highligh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Прямая соединительная линия 11">
            <a:extLst>
              <a:ext uri="{FF2B5EF4-FFF2-40B4-BE49-F238E27FC236}">
                <a16:creationId xmlns:a16="http://schemas.microsoft.com/office/drawing/2014/main" id="{04A07D1F-7E93-6163-BDE6-33F6A2C11ABD}"/>
              </a:ext>
            </a:extLst>
          </p:cNvPr>
          <p:cNvCxnSpPr>
            <a:cxnSpLocks/>
          </p:cNvCxnSpPr>
          <p:nvPr/>
        </p:nvCxnSpPr>
        <p:spPr>
          <a:xfrm flipH="1">
            <a:off x="703561" y="2565801"/>
            <a:ext cx="3530814" cy="0"/>
          </a:xfrm>
          <a:prstGeom prst="line">
            <a:avLst/>
          </a:prstGeom>
          <a:ln w="41275">
            <a:solidFill>
              <a:srgbClr val="F6F4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2">
            <a:extLst>
              <a:ext uri="{FF2B5EF4-FFF2-40B4-BE49-F238E27FC236}">
                <a16:creationId xmlns:a16="http://schemas.microsoft.com/office/drawing/2014/main" id="{85EA0FC6-1D7A-4A53-5209-CB0FD6213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560" y="5481565"/>
            <a:ext cx="3367545" cy="734125"/>
          </a:xfrm>
          <a:prstGeom prst="rect">
            <a:avLst/>
          </a:prstGeom>
        </p:spPr>
      </p:pic>
      <p:sp>
        <p:nvSpPr>
          <p:cNvPr id="11" name="Прямоугольник 3">
            <a:extLst>
              <a:ext uri="{FF2B5EF4-FFF2-40B4-BE49-F238E27FC236}">
                <a16:creationId xmlns:a16="http://schemas.microsoft.com/office/drawing/2014/main" id="{951CC84E-6A07-4835-B374-B01BEDE261F3}"/>
              </a:ext>
            </a:extLst>
          </p:cNvPr>
          <p:cNvSpPr/>
          <p:nvPr/>
        </p:nvSpPr>
        <p:spPr>
          <a:xfrm>
            <a:off x="703560" y="2009740"/>
            <a:ext cx="5392439" cy="551090"/>
          </a:xfrm>
          <a:prstGeom prst="rect">
            <a:avLst/>
          </a:prstGeom>
        </p:spPr>
        <p:txBody>
          <a:bodyPr wrap="square" lIns="0" tIns="0" rIns="0" bIns="180000" anchor="b">
            <a:spAutoFit/>
          </a:bodyPr>
          <a:lstStyle/>
          <a:p>
            <a:pPr defTabSz="839852">
              <a:lnSpc>
                <a:spcPct val="100000"/>
              </a:lnSpc>
            </a:pP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РЕКОМЕНДАЦИИ</a:t>
            </a:r>
          </a:p>
        </p:txBody>
      </p:sp>
    </p:spTree>
    <p:extLst>
      <p:ext uri="{BB962C8B-B14F-4D97-AF65-F5344CB8AC3E}">
        <p14:creationId xmlns:p14="http://schemas.microsoft.com/office/powerpoint/2010/main" val="4094066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936464DE-0B75-4234-8A31-0060693A80FA}"/>
              </a:ext>
            </a:extLst>
          </p:cNvPr>
          <p:cNvSpPr txBox="1"/>
          <p:nvPr/>
        </p:nvSpPr>
        <p:spPr>
          <a:xfrm>
            <a:off x="1583821" y="2391122"/>
            <a:ext cx="941273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D6E71"/>
                </a:solidFill>
                <a:latin typeface="PT Sans" panose="020B0503020203020204" pitchFamily="34" charset="-52"/>
                <a:cs typeface="Segoe UI" panose="020B0502040204020203" pitchFamily="34" charset="0"/>
                <a:hlinkClick r:id="rId2"/>
              </a:rPr>
              <a:t>ППР №818 от 31.05.2025 </a:t>
            </a:r>
            <a:r>
              <a:rPr lang="ru-RU" sz="2000" dirty="0">
                <a:solidFill>
                  <a:srgbClr val="6D6E71"/>
                </a:solidFill>
                <a:latin typeface="PT Sans" panose="020B0503020203020204" pitchFamily="34" charset="-52"/>
                <a:cs typeface="Segoe UI" panose="020B0502040204020203" pitchFamily="34" charset="0"/>
              </a:rPr>
              <a:t>«Об утверждении Правил маркировки отдельных видов сладостей и кондитерских изделий, упакованных в потребительскую упаковку средствами идентификации и особенностях внедрения государственной информационной системы мониторинга за оборотом товаров, подлежащих обязательной маркировке средствами идентификации, в отношении отдельных видов сладостей и кондитерских изделий, упакованных в потребительскую упаковку» </a:t>
            </a: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FDDD0E71-C7DB-4BE7-9E79-0E14E98DDF5B}"/>
              </a:ext>
            </a:extLst>
          </p:cNvPr>
          <p:cNvGrpSpPr/>
          <p:nvPr/>
        </p:nvGrpSpPr>
        <p:grpSpPr>
          <a:xfrm>
            <a:off x="934045" y="4934128"/>
            <a:ext cx="7883697" cy="412645"/>
            <a:chOff x="920935" y="2542756"/>
            <a:chExt cx="7883697" cy="41264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895174B-CFD1-481C-907E-FCEA4AB120EF}"/>
                </a:ext>
              </a:extLst>
            </p:cNvPr>
            <p:cNvSpPr txBox="1"/>
            <p:nvPr/>
          </p:nvSpPr>
          <p:spPr>
            <a:xfrm>
              <a:off x="1439911" y="2555291"/>
              <a:ext cx="736472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1050">
                  <a:solidFill>
                    <a:srgbClr val="6D6E71"/>
                  </a:solidFill>
                  <a:latin typeface="PT Sans" panose="020B0503020203020204" pitchFamily="34" charset="-52"/>
                  <a:cs typeface="Segoe UI" panose="020B0502040204020203" pitchFamily="34" charset="0"/>
                </a:defRPr>
              </a:lvl1pPr>
            </a:lstStyle>
            <a:p>
              <a:r>
                <a:rPr lang="ru-RU" sz="2000" dirty="0">
                  <a:hlinkClick r:id="rId3"/>
                </a:rPr>
                <a:t>Рекомендации</a:t>
              </a:r>
              <a:r>
                <a:rPr lang="ru-RU" sz="2000" dirty="0"/>
                <a:t> АКОРТ</a:t>
              </a: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56237BDC-BD99-4321-8151-53B784187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935" y="2542756"/>
              <a:ext cx="397737" cy="397737"/>
            </a:xfrm>
            <a:prstGeom prst="rect">
              <a:avLst/>
            </a:prstGeom>
          </p:spPr>
        </p:pic>
      </p:grpSp>
      <p:sp>
        <p:nvSpPr>
          <p:cNvPr id="2" name="Скругленный прямоугольник 8">
            <a:extLst>
              <a:ext uri="{FF2B5EF4-FFF2-40B4-BE49-F238E27FC236}">
                <a16:creationId xmlns:a16="http://schemas.microsoft.com/office/drawing/2014/main" id="{7F744C6C-77C7-947A-63B4-C6AA5C57BDC9}"/>
              </a:ext>
            </a:extLst>
          </p:cNvPr>
          <p:cNvSpPr/>
          <p:nvPr/>
        </p:nvSpPr>
        <p:spPr>
          <a:xfrm>
            <a:off x="516000" y="395623"/>
            <a:ext cx="11160000" cy="1243169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Чем следует руководствоваться при нанесении КМ прямым методом печати</a:t>
            </a:r>
            <a:endParaRPr lang="x-none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FE897C-5606-013A-7B4E-5268ADA10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3" y="2442491"/>
            <a:ext cx="397737" cy="3977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421FF6-EF27-236C-B099-1EBE56D139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7479760" y="2582113"/>
            <a:ext cx="4434380" cy="394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80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97B2FE8B-E34E-4B84-958A-36ACDF06EE66}"/>
              </a:ext>
            </a:extLst>
          </p:cNvPr>
          <p:cNvSpPr txBox="1"/>
          <p:nvPr/>
        </p:nvSpPr>
        <p:spPr>
          <a:xfrm>
            <a:off x="906367" y="1873861"/>
            <a:ext cx="9445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effectLst/>
                <a:latin typeface="PT Sans Regular"/>
                <a:ea typeface="Times New Roman" panose="02020603050405020304" pitchFamily="18" charset="0"/>
                <a:cs typeface="Times New Roman" panose="02020603050405020304" pitchFamily="18" charset="0"/>
              </a:rPr>
              <a:t>Пройти регистрацию </a:t>
            </a:r>
            <a:r>
              <a:rPr lang="bg-BG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  <a:sym typeface="PT Sans Caption" panose="020B0603020203020204" pitchFamily="34" charset="0"/>
              </a:rPr>
              <a:t>в системе ГИС МТ:  </a:t>
            </a:r>
            <a:r>
              <a:rPr lang="en" dirty="0">
                <a:solidFill>
                  <a:srgbClr val="0563C1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  <a:sym typeface="PT Sans Caption" panose="020B06030202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https://markirovka.crpt.ru/register</a:t>
            </a:r>
            <a:r>
              <a:rPr lang="ru-RU" dirty="0">
                <a:solidFill>
                  <a:srgbClr val="0563C1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  <a:sym typeface="PT Sans Caption" panose="020B0603020203020204" pitchFamily="34" charset="0"/>
              </a:rPr>
              <a:t> </a:t>
            </a:r>
            <a:r>
              <a:rPr lang="en" dirty="0">
                <a:solidFill>
                  <a:srgbClr val="0563C1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  <a:sym typeface="PT Sans Caption" panose="020B0603020203020204" pitchFamily="34" charset="0"/>
              </a:rPr>
              <a:t>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5D33E40-1B78-46A0-8526-8600AE83C8B3}"/>
              </a:ext>
            </a:extLst>
          </p:cNvPr>
          <p:cNvSpPr txBox="1"/>
          <p:nvPr/>
        </p:nvSpPr>
        <p:spPr>
          <a:xfrm>
            <a:off x="906366" y="2451909"/>
            <a:ext cx="9496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effectLst/>
                <a:latin typeface="PT Sans Regular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Определить перечень маркируемой продукции и зарегистрировать её в каталоге маркируемых товаров ГИС МТ</a:t>
            </a:r>
            <a:endParaRPr lang="bg-BG" dirty="0">
              <a:solidFill>
                <a:srgbClr val="404040"/>
              </a:solidFill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  <a:sym typeface="PT Sans Caption" panose="020B0603020203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81D9A2C-8054-49F5-B4AB-9C368D8BB985}"/>
              </a:ext>
            </a:extLst>
          </p:cNvPr>
          <p:cNvSpPr txBox="1"/>
          <p:nvPr/>
        </p:nvSpPr>
        <p:spPr>
          <a:xfrm>
            <a:off x="906367" y="3111722"/>
            <a:ext cx="95482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effectLst/>
                <a:latin typeface="PT Sans Regular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Определить способы оснащения оборудованием для маркировки: самостоятельно или с интегратором</a:t>
            </a:r>
            <a:endParaRPr lang="bg-BG" dirty="0">
              <a:solidFill>
                <a:srgbClr val="404040"/>
              </a:solidFill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  <a:sym typeface="PT Sans Caption" panose="020B0603020203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9156835-4571-48E2-B040-B37870E6E579}"/>
              </a:ext>
            </a:extLst>
          </p:cNvPr>
          <p:cNvSpPr txBox="1"/>
          <p:nvPr/>
        </p:nvSpPr>
        <p:spPr>
          <a:xfrm>
            <a:off x="906366" y="3746686"/>
            <a:ext cx="9496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effectLst/>
                <a:latin typeface="PT Sans Regular"/>
                <a:ea typeface="Times New Roman" panose="02020603050405020304" pitchFamily="18" charset="0"/>
                <a:cs typeface="Times New Roman" panose="02020603050405020304" pitchFamily="18" charset="0"/>
              </a:rPr>
              <a:t>Выбрать оборудование и интегратора, заключить договоры с поставщиком</a:t>
            </a:r>
            <a:endParaRPr lang="bg-BG" dirty="0">
              <a:solidFill>
                <a:srgbClr val="404040"/>
              </a:solidFill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  <a:sym typeface="PT Sans Caption" panose="020B0603020203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2F5B10F-6A0F-43E5-8F32-F000D8F05558}"/>
              </a:ext>
            </a:extLst>
          </p:cNvPr>
          <p:cNvSpPr txBox="1"/>
          <p:nvPr/>
        </p:nvSpPr>
        <p:spPr>
          <a:xfrm>
            <a:off x="924855" y="4333502"/>
            <a:ext cx="9496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effectLst/>
                <a:latin typeface="PT Sans Regular"/>
                <a:ea typeface="Times New Roman" panose="02020603050405020304" pitchFamily="18" charset="0"/>
                <a:cs typeface="Times New Roman" panose="02020603050405020304" pitchFamily="18" charset="0"/>
              </a:rPr>
              <a:t>Смонтировать и проверить работоспособность оборудования</a:t>
            </a:r>
            <a:endParaRPr lang="bg-BG" dirty="0">
              <a:solidFill>
                <a:srgbClr val="404040"/>
              </a:solidFill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  <a:sym typeface="PT Sans Caption" panose="020B0603020203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AA4C0A6-84C5-4B4E-ADE8-CA9064D15226}"/>
              </a:ext>
            </a:extLst>
          </p:cNvPr>
          <p:cNvSpPr txBox="1"/>
          <p:nvPr/>
        </p:nvSpPr>
        <p:spPr>
          <a:xfrm>
            <a:off x="924855" y="4943440"/>
            <a:ext cx="9496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effectLst/>
                <a:latin typeface="PT Sans Regular"/>
                <a:ea typeface="Times New Roman" panose="02020603050405020304" pitchFamily="18" charset="0"/>
                <a:cs typeface="Times New Roman" panose="02020603050405020304" pitchFamily="18" charset="0"/>
              </a:rPr>
              <a:t>Протестировать заказ кодов маркировки, нанесение и на продукцию и передачу в систему маркировки отчетов о нанесении и вводе продукции в оборот</a:t>
            </a:r>
            <a:endParaRPr lang="bg-BG" dirty="0">
              <a:solidFill>
                <a:srgbClr val="404040"/>
              </a:solidFill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  <a:sym typeface="PT Sans Caption" panose="020B0603020203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B0EED9-B57B-4127-BF75-91E6F184D055}"/>
              </a:ext>
            </a:extLst>
          </p:cNvPr>
          <p:cNvSpPr txBox="1"/>
          <p:nvPr/>
        </p:nvSpPr>
        <p:spPr>
          <a:xfrm>
            <a:off x="924855" y="5619511"/>
            <a:ext cx="9532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effectLst/>
                <a:latin typeface="PT Sans Regular"/>
                <a:ea typeface="Times New Roman" panose="02020603050405020304" pitchFamily="18" charset="0"/>
                <a:cs typeface="Times New Roman" panose="02020603050405020304" pitchFamily="18" charset="0"/>
              </a:rPr>
              <a:t>Обучить всех сотрудников работе с новыми технологическими узлами и агрегатами и приступить к полному циклу маркировки продукции</a:t>
            </a:r>
            <a:endParaRPr lang="bg-BG" dirty="0">
              <a:solidFill>
                <a:srgbClr val="404040"/>
              </a:solidFill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  <a:sym typeface="PT Sans Caption" panose="020B0603020203020204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36E274C8-79DA-5701-261F-0FD54E061E26}"/>
              </a:ext>
            </a:extLst>
          </p:cNvPr>
          <p:cNvSpPr/>
          <p:nvPr/>
        </p:nvSpPr>
        <p:spPr>
          <a:xfrm>
            <a:off x="415649" y="1967270"/>
            <a:ext cx="181608" cy="181608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CF21041-898F-3249-4D87-D3DAEAD266A8}"/>
              </a:ext>
            </a:extLst>
          </p:cNvPr>
          <p:cNvSpPr/>
          <p:nvPr/>
        </p:nvSpPr>
        <p:spPr>
          <a:xfrm>
            <a:off x="415649" y="2546390"/>
            <a:ext cx="181608" cy="181608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71C43589-8484-021D-5425-F86F76C2ED78}"/>
              </a:ext>
            </a:extLst>
          </p:cNvPr>
          <p:cNvSpPr/>
          <p:nvPr/>
        </p:nvSpPr>
        <p:spPr>
          <a:xfrm>
            <a:off x="430889" y="3140750"/>
            <a:ext cx="181608" cy="181608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2ECA92BF-C052-C063-C308-05EA4117A8C3}"/>
              </a:ext>
            </a:extLst>
          </p:cNvPr>
          <p:cNvSpPr/>
          <p:nvPr/>
        </p:nvSpPr>
        <p:spPr>
          <a:xfrm>
            <a:off x="446129" y="3796070"/>
            <a:ext cx="181608" cy="181608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F5352009-26BC-B205-EDB4-B3B1094F6491}"/>
              </a:ext>
            </a:extLst>
          </p:cNvPr>
          <p:cNvSpPr/>
          <p:nvPr/>
        </p:nvSpPr>
        <p:spPr>
          <a:xfrm>
            <a:off x="446129" y="4390430"/>
            <a:ext cx="181608" cy="181608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829708B-5351-C461-20CC-03E5D3AE844A}"/>
              </a:ext>
            </a:extLst>
          </p:cNvPr>
          <p:cNvSpPr/>
          <p:nvPr/>
        </p:nvSpPr>
        <p:spPr>
          <a:xfrm>
            <a:off x="446129" y="5045750"/>
            <a:ext cx="181608" cy="181608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37F3C14-844F-044B-20C5-393578BADC58}"/>
              </a:ext>
            </a:extLst>
          </p:cNvPr>
          <p:cNvSpPr/>
          <p:nvPr/>
        </p:nvSpPr>
        <p:spPr>
          <a:xfrm>
            <a:off x="446129" y="5685830"/>
            <a:ext cx="181608" cy="181608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C662F2-D7A1-ADA4-022F-8BA754E60D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7479760" y="2582113"/>
            <a:ext cx="4434380" cy="3949370"/>
          </a:xfrm>
          <a:prstGeom prst="rect">
            <a:avLst/>
          </a:prstGeom>
        </p:spPr>
      </p:pic>
      <p:sp>
        <p:nvSpPr>
          <p:cNvPr id="12" name="Скругленный прямоугольник 8">
            <a:extLst>
              <a:ext uri="{FF2B5EF4-FFF2-40B4-BE49-F238E27FC236}">
                <a16:creationId xmlns:a16="http://schemas.microsoft.com/office/drawing/2014/main" id="{A7B7FEB1-894E-1760-E7F2-D5BD07E69A05}"/>
              </a:ext>
            </a:extLst>
          </p:cNvPr>
          <p:cNvSpPr/>
          <p:nvPr/>
        </p:nvSpPr>
        <p:spPr>
          <a:xfrm>
            <a:off x="516000" y="227983"/>
            <a:ext cx="11160000" cy="1243169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КЛЮЧЕВЫЕ ШАГИ</a:t>
            </a:r>
            <a:b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для подготовки к маркировке сладостей и кондитерских изделий</a:t>
            </a:r>
            <a:endParaRPr lang="x-none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458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10AEA508-9BF5-E549-998A-9968CD318627}"/>
              </a:ext>
            </a:extLst>
          </p:cNvPr>
          <p:cNvCxnSpPr>
            <a:cxnSpLocks/>
            <a:stCxn id="23" idx="6"/>
            <a:endCxn id="26" idx="2"/>
          </p:cNvCxnSpPr>
          <p:nvPr/>
        </p:nvCxnSpPr>
        <p:spPr>
          <a:xfrm>
            <a:off x="1154792" y="3484644"/>
            <a:ext cx="9804869" cy="0"/>
          </a:xfrm>
          <a:prstGeom prst="line">
            <a:avLst/>
          </a:prstGeom>
          <a:ln w="25400">
            <a:solidFill>
              <a:srgbClr val="6D6E7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15">
            <a:extLst>
              <a:ext uri="{FF2B5EF4-FFF2-40B4-BE49-F238E27FC236}">
                <a16:creationId xmlns:a16="http://schemas.microsoft.com/office/drawing/2014/main" id="{7990B519-3A58-704B-96DB-27EE4DB2B322}"/>
              </a:ext>
            </a:extLst>
          </p:cNvPr>
          <p:cNvSpPr/>
          <p:nvPr/>
        </p:nvSpPr>
        <p:spPr>
          <a:xfrm>
            <a:off x="2402732" y="3351467"/>
            <a:ext cx="266353" cy="266353"/>
          </a:xfrm>
          <a:prstGeom prst="ellipse">
            <a:avLst/>
          </a:prstGeom>
          <a:solidFill>
            <a:srgbClr val="6D6E7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RU" sz="12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Oval 16">
            <a:extLst>
              <a:ext uri="{FF2B5EF4-FFF2-40B4-BE49-F238E27FC236}">
                <a16:creationId xmlns:a16="http://schemas.microsoft.com/office/drawing/2014/main" id="{01BBF072-5958-8E47-A9CB-BF1CB3C572BB}"/>
              </a:ext>
            </a:extLst>
          </p:cNvPr>
          <p:cNvSpPr/>
          <p:nvPr/>
        </p:nvSpPr>
        <p:spPr>
          <a:xfrm>
            <a:off x="7414536" y="3351467"/>
            <a:ext cx="266353" cy="266353"/>
          </a:xfrm>
          <a:prstGeom prst="ellipse">
            <a:avLst/>
          </a:prstGeom>
          <a:solidFill>
            <a:srgbClr val="6D6E7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en-RU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Oval 18">
            <a:extLst>
              <a:ext uri="{FF2B5EF4-FFF2-40B4-BE49-F238E27FC236}">
                <a16:creationId xmlns:a16="http://schemas.microsoft.com/office/drawing/2014/main" id="{FDE29075-B09D-9B44-A10C-F7C393B49708}"/>
              </a:ext>
            </a:extLst>
          </p:cNvPr>
          <p:cNvSpPr/>
          <p:nvPr/>
        </p:nvSpPr>
        <p:spPr>
          <a:xfrm>
            <a:off x="4007557" y="3351467"/>
            <a:ext cx="266353" cy="266353"/>
          </a:xfrm>
          <a:prstGeom prst="ellipse">
            <a:avLst/>
          </a:prstGeom>
          <a:solidFill>
            <a:srgbClr val="6D6E7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RU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Oval 19">
            <a:extLst>
              <a:ext uri="{FF2B5EF4-FFF2-40B4-BE49-F238E27FC236}">
                <a16:creationId xmlns:a16="http://schemas.microsoft.com/office/drawing/2014/main" id="{57CB723F-675A-E645-8B2A-85BED7E37418}"/>
              </a:ext>
            </a:extLst>
          </p:cNvPr>
          <p:cNvSpPr/>
          <p:nvPr/>
        </p:nvSpPr>
        <p:spPr>
          <a:xfrm>
            <a:off x="5594998" y="3351467"/>
            <a:ext cx="266353" cy="266353"/>
          </a:xfrm>
          <a:prstGeom prst="ellipse">
            <a:avLst/>
          </a:prstGeom>
          <a:solidFill>
            <a:srgbClr val="6D6E7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en-RU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Oval 20">
            <a:extLst>
              <a:ext uri="{FF2B5EF4-FFF2-40B4-BE49-F238E27FC236}">
                <a16:creationId xmlns:a16="http://schemas.microsoft.com/office/drawing/2014/main" id="{B37AFA1F-F9C5-FB4D-9EB9-D7A11F418109}"/>
              </a:ext>
            </a:extLst>
          </p:cNvPr>
          <p:cNvSpPr/>
          <p:nvPr/>
        </p:nvSpPr>
        <p:spPr>
          <a:xfrm>
            <a:off x="9254596" y="3351467"/>
            <a:ext cx="266353" cy="266353"/>
          </a:xfrm>
          <a:prstGeom prst="ellipse">
            <a:avLst/>
          </a:prstGeom>
          <a:solidFill>
            <a:srgbClr val="6D6E7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</a:t>
            </a:r>
            <a:endParaRPr lang="en-RU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FDA46C29-621C-48BD-9ED2-97E69289604B}"/>
              </a:ext>
            </a:extLst>
          </p:cNvPr>
          <p:cNvGrpSpPr/>
          <p:nvPr/>
        </p:nvGrpSpPr>
        <p:grpSpPr>
          <a:xfrm>
            <a:off x="5377024" y="3834413"/>
            <a:ext cx="823454" cy="823454"/>
            <a:chOff x="5377024" y="3834413"/>
            <a:chExt cx="701971" cy="701971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5E15D004-0DA9-4AAF-A886-A7F945D64CB1}"/>
                </a:ext>
              </a:extLst>
            </p:cNvPr>
            <p:cNvSpPr/>
            <p:nvPr/>
          </p:nvSpPr>
          <p:spPr>
            <a:xfrm>
              <a:off x="5434314" y="3851774"/>
              <a:ext cx="612726" cy="667046"/>
            </a:xfrm>
            <a:prstGeom prst="rect">
              <a:avLst/>
            </a:prstGeom>
            <a:solidFill>
              <a:srgbClr val="FFF2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15B371EA-1686-5D4D-960A-255A8FB42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77024" y="3834413"/>
              <a:ext cx="701971" cy="701971"/>
            </a:xfrm>
            <a:prstGeom prst="rect">
              <a:avLst/>
            </a:prstGeom>
          </p:spPr>
        </p:pic>
      </p:grpSp>
      <p:sp>
        <p:nvSpPr>
          <p:cNvPr id="16" name="object 10">
            <a:extLst>
              <a:ext uri="{FF2B5EF4-FFF2-40B4-BE49-F238E27FC236}">
                <a16:creationId xmlns:a16="http://schemas.microsoft.com/office/drawing/2014/main" id="{1C8C8476-7CEE-DA4C-9769-F2465079BA3F}"/>
              </a:ext>
            </a:extLst>
          </p:cNvPr>
          <p:cNvSpPr txBox="1"/>
          <p:nvPr/>
        </p:nvSpPr>
        <p:spPr>
          <a:xfrm>
            <a:off x="1886858" y="2609898"/>
            <a:ext cx="1463445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Осуществить/проверить регистрацию в ГИС МТ</a:t>
            </a:r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55DF09DE-F8F1-D04A-91EB-7D11D4FAE446}"/>
              </a:ext>
            </a:extLst>
          </p:cNvPr>
          <p:cNvSpPr txBox="1"/>
          <p:nvPr/>
        </p:nvSpPr>
        <p:spPr>
          <a:xfrm>
            <a:off x="10372161" y="3834413"/>
            <a:ext cx="1473545" cy="5491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/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Пополнить лицевой счет для осуществления расчетов по кодам маркировки</a:t>
            </a:r>
            <a:endParaRPr lang="en-RU" sz="1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032FC1E7-2D31-4744-A38D-F491CFAD7E5D}"/>
              </a:ext>
            </a:extLst>
          </p:cNvPr>
          <p:cNvSpPr txBox="1"/>
          <p:nvPr/>
        </p:nvSpPr>
        <p:spPr>
          <a:xfrm>
            <a:off x="6495631" y="3834413"/>
            <a:ext cx="2104162" cy="7809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/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Провести контрольное тестирование реализованного решения полного цикла: заказ кодов, подача отчета о нанесении и заявки о вводе в оборот</a:t>
            </a:r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287C38A6-9459-F743-AE07-ACAC6FA45265}"/>
              </a:ext>
            </a:extLst>
          </p:cNvPr>
          <p:cNvSpPr txBox="1"/>
          <p:nvPr/>
        </p:nvSpPr>
        <p:spPr>
          <a:xfrm>
            <a:off x="4918742" y="2602295"/>
            <a:ext cx="1650900" cy="47320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Описать/проверить описание товара в национальном каталоге</a:t>
            </a: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29733168-6A8E-134D-89F6-65DBDAAB5FDA}"/>
              </a:ext>
            </a:extLst>
          </p:cNvPr>
          <p:cNvSpPr txBox="1"/>
          <p:nvPr/>
        </p:nvSpPr>
        <p:spPr>
          <a:xfrm>
            <a:off x="3409010" y="3834413"/>
            <a:ext cx="1463445" cy="47320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Заключить типовой договор с Оператором ГИС МТ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6510A21-21F5-48AF-B67F-E25744A1756F}"/>
              </a:ext>
            </a:extLst>
          </p:cNvPr>
          <p:cNvGrpSpPr/>
          <p:nvPr/>
        </p:nvGrpSpPr>
        <p:grpSpPr>
          <a:xfrm>
            <a:off x="7107501" y="2375018"/>
            <a:ext cx="823454" cy="823454"/>
            <a:chOff x="7196726" y="2528197"/>
            <a:chExt cx="701971" cy="701971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969AC9D6-C7BF-491B-8E5F-CA5DB42F90E5}"/>
                </a:ext>
              </a:extLst>
            </p:cNvPr>
            <p:cNvSpPr/>
            <p:nvPr/>
          </p:nvSpPr>
          <p:spPr>
            <a:xfrm>
              <a:off x="7215464" y="2554206"/>
              <a:ext cx="664493" cy="664493"/>
            </a:xfrm>
            <a:prstGeom prst="ellipse">
              <a:avLst/>
            </a:prstGeom>
            <a:solidFill>
              <a:srgbClr val="FFF2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915F5B76-93F1-9448-AC35-B6FA4FCBF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96726" y="2528197"/>
              <a:ext cx="701971" cy="701971"/>
            </a:xfrm>
            <a:prstGeom prst="rect">
              <a:avLst/>
            </a:prstGeom>
          </p:spPr>
        </p:pic>
      </p:grpSp>
      <p:sp>
        <p:nvSpPr>
          <p:cNvPr id="23" name="Oval 15">
            <a:extLst>
              <a:ext uri="{FF2B5EF4-FFF2-40B4-BE49-F238E27FC236}">
                <a16:creationId xmlns:a16="http://schemas.microsoft.com/office/drawing/2014/main" id="{245ED928-FA56-6244-9515-4113478D10C2}"/>
              </a:ext>
            </a:extLst>
          </p:cNvPr>
          <p:cNvSpPr/>
          <p:nvPr/>
        </p:nvSpPr>
        <p:spPr>
          <a:xfrm>
            <a:off x="888439" y="3351467"/>
            <a:ext cx="266353" cy="266353"/>
          </a:xfrm>
          <a:prstGeom prst="ellipse">
            <a:avLst/>
          </a:prstGeom>
          <a:solidFill>
            <a:srgbClr val="6D6E7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RU" sz="12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108512ED-DB1A-CB40-AF9B-7AE7FA1AA0DF}"/>
              </a:ext>
            </a:extLst>
          </p:cNvPr>
          <p:cNvSpPr txBox="1"/>
          <p:nvPr/>
        </p:nvSpPr>
        <p:spPr>
          <a:xfrm>
            <a:off x="372565" y="3834413"/>
            <a:ext cx="1302895" cy="1654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Проверьте свой УКЭП</a:t>
            </a:r>
          </a:p>
        </p:txBody>
      </p:sp>
      <p:sp>
        <p:nvSpPr>
          <p:cNvPr id="26" name="Oval 20">
            <a:extLst>
              <a:ext uri="{FF2B5EF4-FFF2-40B4-BE49-F238E27FC236}">
                <a16:creationId xmlns:a16="http://schemas.microsoft.com/office/drawing/2014/main" id="{6C1153FF-C68B-CE4B-8ECB-7D02FCE8DB51}"/>
              </a:ext>
            </a:extLst>
          </p:cNvPr>
          <p:cNvSpPr/>
          <p:nvPr/>
        </p:nvSpPr>
        <p:spPr>
          <a:xfrm>
            <a:off x="10959661" y="3351467"/>
            <a:ext cx="266353" cy="266353"/>
          </a:xfrm>
          <a:prstGeom prst="ellipse">
            <a:avLst/>
          </a:prstGeom>
          <a:solidFill>
            <a:srgbClr val="6D6E7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</a:t>
            </a:r>
            <a:endParaRPr lang="en-RU" sz="1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object 10">
            <a:extLst>
              <a:ext uri="{FF2B5EF4-FFF2-40B4-BE49-F238E27FC236}">
                <a16:creationId xmlns:a16="http://schemas.microsoft.com/office/drawing/2014/main" id="{934C4415-739D-A649-A96B-F74D29EA3120}"/>
              </a:ext>
            </a:extLst>
          </p:cNvPr>
          <p:cNvSpPr txBox="1"/>
          <p:nvPr/>
        </p:nvSpPr>
        <p:spPr>
          <a:xfrm>
            <a:off x="8405800" y="2603073"/>
            <a:ext cx="1963943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/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Подписаться на обновления </a:t>
            </a:r>
          </a:p>
          <a:p>
            <a:pPr algn="ctr"/>
            <a:r>
              <a:rPr lang="ru-RU" sz="1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телеграмм канале по изменениям в системе</a:t>
            </a:r>
            <a:endParaRPr lang="en-US" sz="1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4"/>
              </a:rPr>
              <a:t>https://t.me/oms_ttis_notification</a:t>
            </a:r>
            <a:r>
              <a:rPr lang="en-US" sz="10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10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C7D7EDD-FE48-4501-92A7-CACA27C65883}"/>
              </a:ext>
            </a:extLst>
          </p:cNvPr>
          <p:cNvGrpSpPr/>
          <p:nvPr/>
        </p:nvGrpSpPr>
        <p:grpSpPr>
          <a:xfrm>
            <a:off x="601320" y="2375633"/>
            <a:ext cx="823454" cy="823454"/>
            <a:chOff x="706185" y="2474610"/>
            <a:chExt cx="701971" cy="701971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255E9A78-91F0-41B4-9638-028CE8B275A7}"/>
                </a:ext>
              </a:extLst>
            </p:cNvPr>
            <p:cNvSpPr/>
            <p:nvPr/>
          </p:nvSpPr>
          <p:spPr>
            <a:xfrm>
              <a:off x="920839" y="2503721"/>
              <a:ext cx="283336" cy="168645"/>
            </a:xfrm>
            <a:prstGeom prst="rect">
              <a:avLst/>
            </a:prstGeom>
            <a:solidFill>
              <a:srgbClr val="FFF2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5CEB05C0-6F76-5B4B-BBA6-F8BB4A518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6185" y="2474610"/>
              <a:ext cx="701971" cy="701971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E5FFCDF-D119-433D-85ED-1F010B764B22}"/>
              </a:ext>
            </a:extLst>
          </p:cNvPr>
          <p:cNvGrpSpPr/>
          <p:nvPr/>
        </p:nvGrpSpPr>
        <p:grpSpPr>
          <a:xfrm>
            <a:off x="2184922" y="3799492"/>
            <a:ext cx="823454" cy="823454"/>
            <a:chOff x="2184922" y="3799492"/>
            <a:chExt cx="701971" cy="70197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69B711D4-9691-4339-87F9-FE16163D9B34}"/>
                </a:ext>
              </a:extLst>
            </p:cNvPr>
            <p:cNvSpPr/>
            <p:nvPr/>
          </p:nvSpPr>
          <p:spPr>
            <a:xfrm>
              <a:off x="2316009" y="3834413"/>
              <a:ext cx="570884" cy="98254"/>
            </a:xfrm>
            <a:prstGeom prst="rect">
              <a:avLst/>
            </a:prstGeom>
            <a:solidFill>
              <a:srgbClr val="FFF2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FE2CF1FF-808D-4BF8-BFBD-60E51DB50F65}"/>
                </a:ext>
              </a:extLst>
            </p:cNvPr>
            <p:cNvSpPr/>
            <p:nvPr/>
          </p:nvSpPr>
          <p:spPr>
            <a:xfrm>
              <a:off x="2206563" y="3932667"/>
              <a:ext cx="87172" cy="67176"/>
            </a:xfrm>
            <a:prstGeom prst="rect">
              <a:avLst/>
            </a:prstGeom>
            <a:solidFill>
              <a:srgbClr val="FFF2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2FA4EE87-7576-EC4A-97F0-974C6EE50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4922" y="3799492"/>
              <a:ext cx="701971" cy="701971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C296EBA-3060-4C7B-A909-3C9C7F31EA62}"/>
              </a:ext>
            </a:extLst>
          </p:cNvPr>
          <p:cNvGrpSpPr/>
          <p:nvPr/>
        </p:nvGrpSpPr>
        <p:grpSpPr>
          <a:xfrm>
            <a:off x="3722795" y="2376137"/>
            <a:ext cx="823454" cy="823454"/>
            <a:chOff x="3734745" y="2475114"/>
            <a:chExt cx="701971" cy="701971"/>
          </a:xfrm>
        </p:grpSpPr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C092AC99-36E6-4FA9-87EE-001830E66B96}"/>
                </a:ext>
              </a:extLst>
            </p:cNvPr>
            <p:cNvSpPr/>
            <p:nvPr/>
          </p:nvSpPr>
          <p:spPr>
            <a:xfrm>
              <a:off x="3820602" y="2488758"/>
              <a:ext cx="425395" cy="584421"/>
            </a:xfrm>
            <a:custGeom>
              <a:avLst/>
              <a:gdLst>
                <a:gd name="connsiteX0" fmla="*/ 79513 w 425395"/>
                <a:gd name="connsiteY0" fmla="*/ 584421 h 584421"/>
                <a:gd name="connsiteX1" fmla="*/ 79513 w 425395"/>
                <a:gd name="connsiteY1" fmla="*/ 218661 h 584421"/>
                <a:gd name="connsiteX2" fmla="*/ 190831 w 425395"/>
                <a:gd name="connsiteY2" fmla="*/ 107343 h 584421"/>
                <a:gd name="connsiteX3" fmla="*/ 425395 w 425395"/>
                <a:gd name="connsiteY3" fmla="*/ 107343 h 584421"/>
                <a:gd name="connsiteX4" fmla="*/ 425395 w 425395"/>
                <a:gd name="connsiteY4" fmla="*/ 0 h 584421"/>
                <a:gd name="connsiteX5" fmla="*/ 87464 w 425395"/>
                <a:gd name="connsiteY5" fmla="*/ 0 h 584421"/>
                <a:gd name="connsiteX6" fmla="*/ 0 w 425395"/>
                <a:gd name="connsiteY6" fmla="*/ 83489 h 584421"/>
                <a:gd name="connsiteX7" fmla="*/ 0 w 425395"/>
                <a:gd name="connsiteY7" fmla="*/ 532738 h 584421"/>
                <a:gd name="connsiteX8" fmla="*/ 79513 w 425395"/>
                <a:gd name="connsiteY8" fmla="*/ 584421 h 584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395" h="584421">
                  <a:moveTo>
                    <a:pt x="79513" y="584421"/>
                  </a:moveTo>
                  <a:lnTo>
                    <a:pt x="79513" y="218661"/>
                  </a:lnTo>
                  <a:lnTo>
                    <a:pt x="190831" y="107343"/>
                  </a:lnTo>
                  <a:lnTo>
                    <a:pt x="425395" y="107343"/>
                  </a:lnTo>
                  <a:lnTo>
                    <a:pt x="425395" y="0"/>
                  </a:lnTo>
                  <a:lnTo>
                    <a:pt x="87464" y="0"/>
                  </a:lnTo>
                  <a:lnTo>
                    <a:pt x="0" y="83489"/>
                  </a:lnTo>
                  <a:lnTo>
                    <a:pt x="0" y="532738"/>
                  </a:lnTo>
                  <a:lnTo>
                    <a:pt x="79513" y="584421"/>
                  </a:lnTo>
                  <a:close/>
                </a:path>
              </a:pathLst>
            </a:custGeom>
            <a:solidFill>
              <a:srgbClr val="FFF2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9F941697-9D86-0540-8FDB-2A04913A4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4745" y="2475114"/>
              <a:ext cx="701971" cy="701971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5A407BD5-A05D-4181-88AA-3C3FCD6BF88D}"/>
              </a:ext>
            </a:extLst>
          </p:cNvPr>
          <p:cNvGrpSpPr/>
          <p:nvPr/>
        </p:nvGrpSpPr>
        <p:grpSpPr>
          <a:xfrm>
            <a:off x="9048384" y="3799491"/>
            <a:ext cx="823454" cy="823454"/>
            <a:chOff x="9048384" y="3799491"/>
            <a:chExt cx="701971" cy="701971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036B0768-319D-4145-8CA0-E9E39D2513D0}"/>
                </a:ext>
              </a:extLst>
            </p:cNvPr>
            <p:cNvSpPr/>
            <p:nvPr/>
          </p:nvSpPr>
          <p:spPr>
            <a:xfrm>
              <a:off x="9101667" y="3872296"/>
              <a:ext cx="575733" cy="93959"/>
            </a:xfrm>
            <a:prstGeom prst="rect">
              <a:avLst/>
            </a:prstGeom>
            <a:solidFill>
              <a:srgbClr val="FFF2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34DE6696-97B8-2149-96D4-82B205525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9048384" y="3799491"/>
              <a:ext cx="701971" cy="701971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1AB89931-BB13-4F27-81AC-6FF14C9EC6EF}"/>
              </a:ext>
            </a:extLst>
          </p:cNvPr>
          <p:cNvGrpSpPr/>
          <p:nvPr/>
        </p:nvGrpSpPr>
        <p:grpSpPr>
          <a:xfrm>
            <a:off x="10691028" y="2404744"/>
            <a:ext cx="823454" cy="823454"/>
            <a:chOff x="10745892" y="2503721"/>
            <a:chExt cx="701971" cy="701971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783C2E82-3302-43F6-BA7A-9F23B1341177}"/>
                </a:ext>
              </a:extLst>
            </p:cNvPr>
            <p:cNvSpPr/>
            <p:nvPr/>
          </p:nvSpPr>
          <p:spPr>
            <a:xfrm>
              <a:off x="10875364" y="2503721"/>
              <a:ext cx="449705" cy="106177"/>
            </a:xfrm>
            <a:prstGeom prst="rect">
              <a:avLst/>
            </a:prstGeom>
            <a:solidFill>
              <a:srgbClr val="FFF2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45B026D-AD50-0D43-9BEF-6DE301BB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45892" y="2503721"/>
              <a:ext cx="701971" cy="701971"/>
            </a:xfrm>
            <a:prstGeom prst="rect">
              <a:avLst/>
            </a:prstGeom>
          </p:spPr>
        </p:pic>
      </p:grpSp>
      <p:sp>
        <p:nvSpPr>
          <p:cNvPr id="2" name="Скругленный прямоугольник 8">
            <a:extLst>
              <a:ext uri="{FF2B5EF4-FFF2-40B4-BE49-F238E27FC236}">
                <a16:creationId xmlns:a16="http://schemas.microsoft.com/office/drawing/2014/main" id="{183D38CD-1360-CECC-478F-5148A458B661}"/>
              </a:ext>
            </a:extLst>
          </p:cNvPr>
          <p:cNvSpPr/>
          <p:nvPr/>
        </p:nvSpPr>
        <p:spPr>
          <a:xfrm>
            <a:off x="506887" y="405819"/>
            <a:ext cx="11160000" cy="1243169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T Sans Bold" panose="020B0703020203020204" pitchFamily="34" charset="-52"/>
                <a:ea typeface="+mn-ea"/>
                <a:cs typeface="Segoe UI" panose="020B0502040204020203" pitchFamily="34" charset="0"/>
              </a:rPr>
              <a:t>ЧЕК-ЛИСТ ПЕРЕД ЗАПУСКОМ ОБЯЗАТЕЛЬНОЙ МАРКИРОВКИ</a:t>
            </a:r>
          </a:p>
        </p:txBody>
      </p:sp>
    </p:spTree>
    <p:extLst>
      <p:ext uri="{BB962C8B-B14F-4D97-AF65-F5344CB8AC3E}">
        <p14:creationId xmlns:p14="http://schemas.microsoft.com/office/powerpoint/2010/main" val="3280928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67CBE80-EA5E-2DAC-7451-5B6036335539}"/>
              </a:ext>
            </a:extLst>
          </p:cNvPr>
          <p:cNvSpPr txBox="1"/>
          <p:nvPr/>
        </p:nvSpPr>
        <p:spPr>
          <a:xfrm>
            <a:off x="933829" y="1952820"/>
            <a:ext cx="9130966" cy="276998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285750" indent="-285750">
              <a:spcBef>
                <a:spcPts val="600"/>
              </a:spcBef>
              <a:buBlip>
                <a:blip r:embed="rId2"/>
              </a:buBlip>
            </a:pPr>
            <a:r>
              <a:rPr lang="ru-RU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Буфер кодов на неделю производства</a:t>
            </a: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</a:pPr>
            <a:r>
              <a:rPr lang="ru-RU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Своевременная публикация карточек товаров в НК в соответствующем статусе </a:t>
            </a: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</a:pPr>
            <a:r>
              <a:rPr lang="ru-RU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Качественные тесты нанесенных кодов на упаковку </a:t>
            </a: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</a:pPr>
            <a:r>
              <a:rPr lang="ru-RU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Определение места нанесения кодов с учетом дизайна и особенностей упаковки </a:t>
            </a: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</a:pPr>
            <a:r>
              <a:rPr lang="ru-RU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Тестирование КМ на считываемость в сетях </a:t>
            </a:r>
            <a:r>
              <a:rPr lang="en" sz="1800" u="sng" kern="0" dirty="0">
                <a:solidFill>
                  <a:srgbClr val="0563C1"/>
                </a:solidFill>
                <a:effectLst/>
                <a:latin typeface="Helvetica Neue" panose="02000503000000020004" pitchFamily="2" charset="0"/>
                <a:ea typeface="Calibri" panose="020F0502020204030204" pitchFamily="34" charset="0"/>
                <a:cs typeface="Helvetica Neue" panose="02000503000000020004" pitchFamily="2" charset="0"/>
              </a:rPr>
              <a:t>https://</a:t>
            </a:r>
            <a:r>
              <a:rPr lang="ru-RU" sz="1800" u="sng" kern="0" dirty="0" err="1">
                <a:solidFill>
                  <a:srgbClr val="0563C1"/>
                </a:solidFill>
                <a:effectLst/>
                <a:latin typeface="Helvetica Neue" panose="02000503000000020004" pitchFamily="2" charset="0"/>
                <a:ea typeface="Calibri" panose="020F0502020204030204" pitchFamily="34" charset="0"/>
                <a:cs typeface="Helvetica Neue" panose="02000503000000020004" pitchFamily="2" charset="0"/>
              </a:rPr>
              <a:t>честныйзнак.рф</a:t>
            </a:r>
            <a:r>
              <a:rPr lang="ru-RU" sz="1800" u="sng" kern="0" dirty="0">
                <a:solidFill>
                  <a:srgbClr val="0563C1"/>
                </a:solidFill>
                <a:effectLst/>
                <a:latin typeface="Helvetica Neue" panose="02000503000000020004" pitchFamily="2" charset="0"/>
                <a:ea typeface="Calibri" panose="020F0502020204030204" pitchFamily="34" charset="0"/>
                <a:cs typeface="Helvetica Neue" panose="02000503000000020004" pitchFamily="2" charset="0"/>
              </a:rPr>
              <a:t>/</a:t>
            </a:r>
            <a:r>
              <a:rPr lang="en" sz="1800" u="sng" kern="0" dirty="0">
                <a:solidFill>
                  <a:srgbClr val="0563C1"/>
                </a:solidFill>
                <a:effectLst/>
                <a:latin typeface="Helvetica Neue" panose="02000503000000020004" pitchFamily="2" charset="0"/>
                <a:ea typeface="Calibri" panose="020F0502020204030204" pitchFamily="34" charset="0"/>
                <a:cs typeface="Helvetica Neue" panose="02000503000000020004" pitchFamily="2" charset="0"/>
              </a:rPr>
              <a:t>business/projects/sweets/try-work/manufacturer/testing/</a:t>
            </a:r>
            <a:endParaRPr lang="ru-RU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</a:pPr>
            <a:r>
              <a:rPr lang="ru-RU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Следование рекомендациям АКОРТ в части нанесения КМ </a:t>
            </a: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</a:pPr>
            <a:r>
              <a:rPr lang="ru-RU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Своевременное пополнение лицевого счета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688C7F-A672-4AD5-BC8F-5AE262127997}"/>
              </a:ext>
            </a:extLst>
          </p:cNvPr>
          <p:cNvSpPr txBox="1"/>
          <p:nvPr/>
        </p:nvSpPr>
        <p:spPr>
          <a:xfrm>
            <a:off x="876625" y="608289"/>
            <a:ext cx="7278833" cy="492827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200" dirty="0">
                <a:solidFill>
                  <a:srgbClr val="404040"/>
                </a:solidFill>
              </a:rPr>
              <a:t>ВАЖНО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D25F3D-AEDD-23C6-4B27-8065A65B0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7479760" y="2582113"/>
            <a:ext cx="4434380" cy="3949370"/>
          </a:xfrm>
          <a:prstGeom prst="rect">
            <a:avLst/>
          </a:prstGeom>
        </p:spPr>
      </p:pic>
      <p:sp>
        <p:nvSpPr>
          <p:cNvPr id="3" name="Скругленный прямоугольник 8">
            <a:extLst>
              <a:ext uri="{FF2B5EF4-FFF2-40B4-BE49-F238E27FC236}">
                <a16:creationId xmlns:a16="http://schemas.microsoft.com/office/drawing/2014/main" id="{10CDBF5D-38F8-39C1-BB05-75BB60E62004}"/>
              </a:ext>
            </a:extLst>
          </p:cNvPr>
          <p:cNvSpPr/>
          <p:nvPr/>
        </p:nvSpPr>
        <p:spPr>
          <a:xfrm>
            <a:off x="876625" y="497259"/>
            <a:ext cx="10790262" cy="695297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T Sans Bold" panose="020B0703020203020204" pitchFamily="34" charset="-52"/>
                <a:ea typeface="+mn-ea"/>
                <a:cs typeface="Segoe UI" panose="020B0502040204020203" pitchFamily="34" charset="0"/>
              </a:rPr>
              <a:t>ВАЖНО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PT Sans Bold" panose="020B0703020203020204" pitchFamily="34" charset="-52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473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Фигура"/>
          <p:cNvSpPr/>
          <p:nvPr/>
        </p:nvSpPr>
        <p:spPr>
          <a:xfrm>
            <a:off x="375124" y="-18654"/>
            <a:ext cx="7795750" cy="6895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6965" y="21600"/>
                </a:lnTo>
                <a:lnTo>
                  <a:pt x="21600" y="10800"/>
                </a:lnTo>
                <a:lnTo>
                  <a:pt x="1696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72" name="Фигура"/>
          <p:cNvSpPr/>
          <p:nvPr/>
        </p:nvSpPr>
        <p:spPr>
          <a:xfrm>
            <a:off x="-7938" y="-18654"/>
            <a:ext cx="7795749" cy="6895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6667" y="21600"/>
                </a:lnTo>
                <a:lnTo>
                  <a:pt x="21600" y="10800"/>
                </a:lnTo>
                <a:lnTo>
                  <a:pt x="16667" y="0"/>
                </a:lnTo>
                <a:lnTo>
                  <a:pt x="0" y="0"/>
                </a:lnTo>
                <a:close/>
              </a:path>
            </a:pathLst>
          </a:custGeom>
          <a:solidFill>
            <a:srgbClr val="63666A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ru-RU" sz="1600" kern="0" dirty="0">
              <a:solidFill>
                <a:srgbClr val="5E5E5E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7" name="Рисунок 12">
            <a:extLst>
              <a:ext uri="{FF2B5EF4-FFF2-40B4-BE49-F238E27FC236}">
                <a16:creationId xmlns:a16="http://schemas.microsoft.com/office/drawing/2014/main" id="{36C0BAA1-1AE1-57BC-1433-4B6DCF1DF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37" y="5644430"/>
            <a:ext cx="3920996" cy="733563"/>
          </a:xfrm>
          <a:prstGeom prst="rect">
            <a:avLst/>
          </a:prstGeom>
        </p:spPr>
      </p:pic>
      <p:sp>
        <p:nvSpPr>
          <p:cNvPr id="9" name="On-trade драйвер продаж">
            <a:extLst>
              <a:ext uri="{FF2B5EF4-FFF2-40B4-BE49-F238E27FC236}">
                <a16:creationId xmlns:a16="http://schemas.microsoft.com/office/drawing/2014/main" id="{62925254-F8B2-4386-BF4E-59AA0934368E}"/>
              </a:ext>
            </a:extLst>
          </p:cNvPr>
          <p:cNvSpPr txBox="1"/>
          <p:nvPr/>
        </p:nvSpPr>
        <p:spPr>
          <a:xfrm>
            <a:off x="330161" y="2510242"/>
            <a:ext cx="5883807" cy="494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90000"/>
              </a:lnSpc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endParaRPr lang="ru-RU" sz="3200" b="1" dirty="0">
              <a:solidFill>
                <a:schemeClr val="bg1"/>
              </a:solidFill>
              <a:latin typeface="PT Sans Regular"/>
            </a:endParaRPr>
          </a:p>
        </p:txBody>
      </p:sp>
      <p:sp>
        <p:nvSpPr>
          <p:cNvPr id="10" name="On-trade драйвер продаж">
            <a:extLst>
              <a:ext uri="{FF2B5EF4-FFF2-40B4-BE49-F238E27FC236}">
                <a16:creationId xmlns:a16="http://schemas.microsoft.com/office/drawing/2014/main" id="{D694DD95-53B3-4B78-A202-744EA978F25E}"/>
              </a:ext>
            </a:extLst>
          </p:cNvPr>
          <p:cNvSpPr txBox="1"/>
          <p:nvPr/>
        </p:nvSpPr>
        <p:spPr>
          <a:xfrm>
            <a:off x="330161" y="2898362"/>
            <a:ext cx="5545708" cy="716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90000"/>
              </a:lnSpc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2400" b="1" dirty="0">
                <a:solidFill>
                  <a:schemeClr val="bg1"/>
                </a:solidFill>
                <a:latin typeface="PT Sans Regular"/>
              </a:rPr>
              <a:t>ПРОГРАММА ПОДДЕРЖКИ</a:t>
            </a:r>
            <a:br>
              <a:rPr lang="ru-RU" sz="2400" b="1" dirty="0">
                <a:solidFill>
                  <a:schemeClr val="bg1"/>
                </a:solidFill>
                <a:latin typeface="PT Sans Regular"/>
              </a:rPr>
            </a:br>
            <a:r>
              <a:rPr lang="ru-RU" sz="2400" b="1" dirty="0">
                <a:solidFill>
                  <a:schemeClr val="bg1"/>
                </a:solidFill>
                <a:latin typeface="PT Sans Regular"/>
              </a:rPr>
              <a:t>для малого бизнеса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7B8C7C-1E63-2AFB-9B79-F4D08BD86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487" y="1788980"/>
            <a:ext cx="4740751" cy="422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3922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8">
            <a:extLst>
              <a:ext uri="{FF2B5EF4-FFF2-40B4-BE49-F238E27FC236}">
                <a16:creationId xmlns:a16="http://schemas.microsoft.com/office/drawing/2014/main" id="{FC0959CB-31E2-E448-AC4C-476E8E3C6F98}"/>
              </a:ext>
            </a:extLst>
          </p:cNvPr>
          <p:cNvSpPr/>
          <p:nvPr/>
        </p:nvSpPr>
        <p:spPr>
          <a:xfrm>
            <a:off x="876625" y="1342765"/>
            <a:ext cx="7218692" cy="5114018"/>
          </a:xfrm>
          <a:prstGeom prst="roundRect">
            <a:avLst>
              <a:gd name="adj" fmla="val 2153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>
            <a:noAutofit/>
          </a:bodyPr>
          <a:lstStyle/>
          <a:p>
            <a:r>
              <a:rPr lang="ru-RU" sz="16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Оборудование для маркировки со скидкой 50%</a:t>
            </a:r>
          </a:p>
          <a:p>
            <a:pPr>
              <a:spcAft>
                <a:spcPts val="300"/>
              </a:spcAft>
            </a:pPr>
            <a:r>
              <a:rPr lang="ru-RU" sz="1400" b="1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Условия участия в программе:</a:t>
            </a:r>
          </a:p>
          <a:p>
            <a:pPr marL="285750" indent="-285750">
              <a:spcAft>
                <a:spcPts val="300"/>
              </a:spcAft>
              <a:buBlip>
                <a:blip r:embed="rId2"/>
              </a:buBlip>
            </a:pPr>
            <a:r>
              <a:rPr lang="ru-RU" sz="14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Подтверждение основного вида деятельности: производство сладостей и кондитерских изделий</a:t>
            </a:r>
          </a:p>
          <a:p>
            <a:pPr marL="285750" indent="-285750">
              <a:spcAft>
                <a:spcPts val="300"/>
              </a:spcAft>
              <a:buBlip>
                <a:blip r:embed="rId2"/>
              </a:buBlip>
            </a:pPr>
            <a:r>
              <a:rPr lang="ru-RU" sz="14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Статус малого или среднего предприятия (МСП)</a:t>
            </a:r>
          </a:p>
          <a:p>
            <a:pPr marL="285750" indent="-285750">
              <a:spcAft>
                <a:spcPts val="300"/>
              </a:spcAft>
              <a:buBlip>
                <a:blip r:embed="rId2"/>
              </a:buBlip>
            </a:pPr>
            <a:r>
              <a:rPr lang="ru-RU" sz="14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Заказ только типовых комплектов оборудования из представленного перечня</a:t>
            </a:r>
          </a:p>
          <a:p>
            <a:pPr marL="285750" indent="-285750">
              <a:spcAft>
                <a:spcPts val="300"/>
              </a:spcAft>
              <a:buBlip>
                <a:blip r:embed="rId2"/>
              </a:buBlip>
            </a:pPr>
            <a:r>
              <a:rPr lang="ru-RU" sz="14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1 комплект оборудования для 1 участника</a:t>
            </a:r>
          </a:p>
          <a:p>
            <a:pPr marL="285750" indent="-285750">
              <a:spcAft>
                <a:spcPts val="300"/>
              </a:spcAft>
              <a:buBlip>
                <a:blip r:embed="rId2"/>
              </a:buBlip>
            </a:pPr>
            <a:r>
              <a:rPr lang="ru-RU" sz="1400" b="1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Предоплата</a:t>
            </a:r>
            <a:r>
              <a:rPr lang="ru-RU" sz="14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 оборудования единоразовым платежом</a:t>
            </a:r>
          </a:p>
          <a:p>
            <a:pPr marL="285750" indent="-285750">
              <a:spcAft>
                <a:spcPts val="300"/>
              </a:spcAft>
              <a:buBlip>
                <a:blip r:embed="rId2"/>
              </a:buBlip>
            </a:pPr>
            <a:r>
              <a:rPr lang="ru-RU" sz="1400" b="1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НЕ</a:t>
            </a:r>
            <a:r>
              <a:rPr lang="ru-RU" sz="14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 включено программное обеспечение</a:t>
            </a:r>
          </a:p>
          <a:p>
            <a:pPr marL="285750" indent="-285750">
              <a:spcAft>
                <a:spcPts val="300"/>
              </a:spcAft>
              <a:buBlip>
                <a:blip r:embed="rId2"/>
              </a:buBlip>
            </a:pPr>
            <a:r>
              <a:rPr lang="ru-RU" sz="1400" b="1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НЕ </a:t>
            </a:r>
            <a:r>
              <a:rPr lang="ru-RU" sz="14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включены расходные материалы</a:t>
            </a:r>
          </a:p>
          <a:p>
            <a:pPr>
              <a:spcAft>
                <a:spcPts val="300"/>
              </a:spcAft>
            </a:pPr>
            <a:r>
              <a:rPr lang="ru-RU" sz="14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Как стать участником:</a:t>
            </a:r>
            <a:endParaRPr lang="ru-RU" sz="1400" dirty="0">
              <a:solidFill>
                <a:srgbClr val="404040"/>
              </a:solidFill>
              <a:latin typeface="PT Sans Regular"/>
              <a:cs typeface="Segoe UI" panose="020B0502040204020203" pitchFamily="34" charset="0"/>
            </a:endParaRPr>
          </a:p>
          <a:p>
            <a:pPr marL="285750" indent="-285750">
              <a:spcAft>
                <a:spcPts val="300"/>
              </a:spcAft>
              <a:buBlip>
                <a:blip r:embed="rId2"/>
              </a:buBlip>
            </a:pPr>
            <a:r>
              <a:rPr lang="ru-RU" sz="14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Зарегистрироваться в Честном </a:t>
            </a:r>
            <a:r>
              <a:rPr lang="ru-RU" sz="1400" dirty="0" err="1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ЗНАКе</a:t>
            </a:r>
            <a:r>
              <a:rPr lang="ru-RU" sz="14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  в товарной группе «Сладости»</a:t>
            </a:r>
          </a:p>
          <a:p>
            <a:pPr marL="285750" indent="-285750">
              <a:spcAft>
                <a:spcPts val="300"/>
              </a:spcAft>
              <a:buBlip>
                <a:blip r:embed="rId2"/>
              </a:buBlip>
            </a:pPr>
            <a:r>
              <a:rPr lang="ru-RU" sz="14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Подключить коммерческое ЭДО</a:t>
            </a:r>
            <a:endParaRPr lang="ru-RU" sz="1400" b="1" dirty="0">
              <a:solidFill>
                <a:srgbClr val="404040"/>
              </a:solidFill>
              <a:latin typeface="PT Sans Regular"/>
              <a:cs typeface="Segoe UI" panose="020B0502040204020203" pitchFamily="34" charset="0"/>
            </a:endParaRPr>
          </a:p>
          <a:p>
            <a:pPr marL="285750" indent="-285750">
              <a:spcAft>
                <a:spcPts val="300"/>
              </a:spcAft>
              <a:buBlip>
                <a:blip r:embed="rId2"/>
              </a:buBlip>
            </a:pPr>
            <a:r>
              <a:rPr lang="ru-RU" sz="14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Подать заявку на сайте</a:t>
            </a:r>
          </a:p>
          <a:p>
            <a:pPr marL="285750" indent="-285750">
              <a:spcAft>
                <a:spcPts val="300"/>
              </a:spcAft>
              <a:buBlip>
                <a:blip r:embed="rId2"/>
              </a:buBlip>
            </a:pPr>
            <a:r>
              <a:rPr lang="ru-RU" sz="14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Заполнить анкету, предоставить дополнительную информацию по запросу</a:t>
            </a:r>
          </a:p>
          <a:p>
            <a:pPr>
              <a:spcAft>
                <a:spcPts val="300"/>
              </a:spcAft>
            </a:pPr>
            <a:r>
              <a:rPr lang="ru-RU" sz="1400" b="1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Сроки приема заявок:</a:t>
            </a:r>
          </a:p>
          <a:p>
            <a:pPr marL="285750" indent="-285750">
              <a:spcAft>
                <a:spcPts val="300"/>
              </a:spcAft>
              <a:buBlip>
                <a:blip r:embed="rId2"/>
              </a:buBlip>
            </a:pPr>
            <a:r>
              <a:rPr lang="ru-RU" sz="14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Для 1 этапа до 1 декабря 2025 года</a:t>
            </a:r>
          </a:p>
          <a:p>
            <a:pPr marL="285750" indent="-285750">
              <a:spcAft>
                <a:spcPts val="300"/>
              </a:spcAft>
              <a:buBlip>
                <a:blip r:embed="rId2"/>
              </a:buBlip>
            </a:pPr>
            <a:r>
              <a:rPr lang="ru-RU" sz="14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Для 2 этапа до 1 февраля 2026 года</a:t>
            </a:r>
          </a:p>
          <a:p>
            <a:pPr marL="285750" indent="-285750">
              <a:spcAft>
                <a:spcPts val="300"/>
              </a:spcAft>
              <a:buBlip>
                <a:blip r:embed="rId2"/>
              </a:buBlip>
            </a:pPr>
            <a:r>
              <a:rPr lang="ru-RU" sz="1400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Для 3 этапа до 15 апреля 2026 года</a:t>
            </a:r>
          </a:p>
        </p:txBody>
      </p:sp>
      <p:sp>
        <p:nvSpPr>
          <p:cNvPr id="9" name="Скругленный прямоугольник 56">
            <a:hlinkClick r:id="rId3"/>
            <a:extLst>
              <a:ext uri="{FF2B5EF4-FFF2-40B4-BE49-F238E27FC236}">
                <a16:creationId xmlns:a16="http://schemas.microsoft.com/office/drawing/2014/main" id="{10EC85A8-6B8D-6704-F689-C64EAF397550}"/>
              </a:ext>
            </a:extLst>
          </p:cNvPr>
          <p:cNvSpPr/>
          <p:nvPr/>
        </p:nvSpPr>
        <p:spPr>
          <a:xfrm>
            <a:off x="3585971" y="6335307"/>
            <a:ext cx="1800000" cy="252000"/>
          </a:xfrm>
          <a:prstGeom prst="roundRect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u="sng" dirty="0">
                <a:solidFill>
                  <a:srgbClr val="63666A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  <a:hlinkClick r:id="rId4"/>
              </a:rPr>
              <a:t>ПОДАТЬ ЗАЯВКУ</a:t>
            </a:r>
            <a:endParaRPr lang="ru-RU" sz="800" b="1" u="sng" dirty="0">
              <a:solidFill>
                <a:srgbClr val="63666A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C19A57-B95F-86A3-0DEF-045943F1B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9086" y="3211333"/>
            <a:ext cx="3411512" cy="3038378"/>
          </a:xfrm>
          <a:prstGeom prst="rect">
            <a:avLst/>
          </a:prstGeom>
        </p:spPr>
      </p:pic>
      <p:sp>
        <p:nvSpPr>
          <p:cNvPr id="3" name="Скругленный прямоугольник 8">
            <a:extLst>
              <a:ext uri="{FF2B5EF4-FFF2-40B4-BE49-F238E27FC236}">
                <a16:creationId xmlns:a16="http://schemas.microsoft.com/office/drawing/2014/main" id="{E087B602-472C-EAA6-35AB-B59798BCBA1E}"/>
              </a:ext>
            </a:extLst>
          </p:cNvPr>
          <p:cNvSpPr/>
          <p:nvPr/>
        </p:nvSpPr>
        <p:spPr>
          <a:xfrm>
            <a:off x="576960" y="410169"/>
            <a:ext cx="11005440" cy="88989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T Sans" panose="020B0503020203020204" pitchFamily="34" charset="0"/>
              </a:rPr>
              <a:t>ПРОГРАММА ПОДДЕРЖКИ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EEDC00"/>
              </a:solidFill>
              <a:effectLst/>
              <a:uLnTx/>
              <a:uFillTx/>
              <a:latin typeface="PT Sans" panose="020B05030202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T Sans Bold" panose="020B0703020203020204" pitchFamily="34" charset="-52"/>
                <a:ea typeface="PT Sans Bold" panose="020B0703020203020204" pitchFamily="34" charset="-52"/>
                <a:cs typeface="+mn-cs"/>
              </a:rPr>
              <a:t>от Оператора-ЦРПТ</a:t>
            </a:r>
          </a:p>
        </p:txBody>
      </p:sp>
    </p:spTree>
    <p:extLst>
      <p:ext uri="{BB962C8B-B14F-4D97-AF65-F5344CB8AC3E}">
        <p14:creationId xmlns:p14="http://schemas.microsoft.com/office/powerpoint/2010/main" val="3015148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67CBE80-EA5E-2DAC-7451-5B6036335539}"/>
              </a:ext>
            </a:extLst>
          </p:cNvPr>
          <p:cNvSpPr txBox="1"/>
          <p:nvPr/>
        </p:nvSpPr>
        <p:spPr>
          <a:xfrm>
            <a:off x="933828" y="1480380"/>
            <a:ext cx="10099931" cy="297004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spcBef>
                <a:spcPts val="1000"/>
              </a:spcBef>
            </a:pPr>
            <a:r>
              <a:rPr lang="ru-RU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Гарантия на оборудование от производителей и дистрибьюторов оборудования (далее – Гаранты)</a:t>
            </a: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</a:pPr>
            <a:r>
              <a:rPr lang="ru-RU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При отгрузке Покупателю передаются документы удостоверяющие исполнение гарантийных обязательств:</a:t>
            </a:r>
          </a:p>
          <a:p>
            <a:pPr marL="656100" lvl="1" indent="-342900">
              <a:spcBef>
                <a:spcPts val="600"/>
              </a:spcBef>
              <a:buFont typeface="+mj-lt"/>
              <a:buAutoNum type="arabicPeriod"/>
            </a:pPr>
            <a:r>
              <a:rPr lang="ru-RU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Заверенная Поставщиком копия приложения к договору поставки с Гарантом;</a:t>
            </a:r>
          </a:p>
          <a:p>
            <a:pPr marL="656100" lvl="1" indent="-342900">
              <a:spcBef>
                <a:spcPts val="600"/>
              </a:spcBef>
              <a:buFont typeface="+mj-lt"/>
              <a:buAutoNum type="arabicPeriod"/>
            </a:pPr>
            <a:r>
              <a:rPr lang="ru-RU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Документ, подтверждающий передачу Гарантом Поставщику оборудования с указанием серийных номеров.</a:t>
            </a: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</a:pPr>
            <a:r>
              <a:rPr lang="ru-RU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Все обращения по гарантийным обязательствам Покупатель направляет непосредственно Гаранту.</a:t>
            </a: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</a:pPr>
            <a:r>
              <a:rPr lang="ru-RU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Ознакомиться с гарантийными условиями </a:t>
            </a:r>
            <a:r>
              <a:rPr lang="ru-RU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можно на сайте </a:t>
            </a:r>
            <a:r>
              <a:rPr lang="en-US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  <a:hlinkClick r:id="rId3"/>
              </a:rPr>
              <a:t>https://</a:t>
            </a:r>
            <a:r>
              <a:rPr lang="ru-RU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  <a:hlinkClick r:id="rId3"/>
              </a:rPr>
              <a:t>честнаярассрочка.рф</a:t>
            </a:r>
            <a:r>
              <a:rPr lang="en-US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  <a:hlinkClick r:id="rId3"/>
              </a:rPr>
              <a:t>/</a:t>
            </a:r>
            <a:r>
              <a:rPr lang="ru-RU" dirty="0">
                <a:solidFill>
                  <a:srgbClr val="404040"/>
                </a:solidFill>
                <a:latin typeface="PT Sans Regular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" name="Скругленный прямоугольник 8">
            <a:extLst>
              <a:ext uri="{FF2B5EF4-FFF2-40B4-BE49-F238E27FC236}">
                <a16:creationId xmlns:a16="http://schemas.microsoft.com/office/drawing/2014/main" id="{98F3D2A8-8F97-0B5D-58D2-A2D429AF10AB}"/>
              </a:ext>
            </a:extLst>
          </p:cNvPr>
          <p:cNvSpPr/>
          <p:nvPr/>
        </p:nvSpPr>
        <p:spPr>
          <a:xfrm>
            <a:off x="576960" y="410169"/>
            <a:ext cx="11005440" cy="88989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T Sans" panose="020B0503020203020204" pitchFamily="34" charset="0"/>
              </a:rPr>
              <a:t>ГАРАНТИЯ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PT Sans Bold" panose="020B0703020203020204" pitchFamily="34" charset="-52"/>
              <a:ea typeface="PT Sans Bold" panose="020B0703020203020204" pitchFamily="34" charset="-5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8780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D40DAD-BE0E-C24C-AA60-823387880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30" r="14381"/>
          <a:stretch/>
        </p:blipFill>
        <p:spPr>
          <a:xfrm>
            <a:off x="6095999" y="0"/>
            <a:ext cx="6096001" cy="6848056"/>
          </a:xfrm>
          <a:prstGeom prst="rect">
            <a:avLst/>
          </a:prstGeom>
        </p:spPr>
      </p:pic>
      <p:sp>
        <p:nvSpPr>
          <p:cNvPr id="2" name="Прямоугольник 17">
            <a:extLst>
              <a:ext uri="{FF2B5EF4-FFF2-40B4-BE49-F238E27FC236}">
                <a16:creationId xmlns:a16="http://schemas.microsoft.com/office/drawing/2014/main" id="{E98D9F9B-83FB-436B-3141-0DBF79400756}"/>
              </a:ext>
            </a:extLst>
          </p:cNvPr>
          <p:cNvSpPr/>
          <p:nvPr/>
        </p:nvSpPr>
        <p:spPr>
          <a:xfrm>
            <a:off x="0" y="0"/>
            <a:ext cx="6095999" cy="6867940"/>
          </a:xfrm>
          <a:prstGeom prst="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>
              <a:highlight>
                <a:srgbClr val="595959"/>
              </a:highligh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Прямая соединительная линия 11">
            <a:extLst>
              <a:ext uri="{FF2B5EF4-FFF2-40B4-BE49-F238E27FC236}">
                <a16:creationId xmlns:a16="http://schemas.microsoft.com/office/drawing/2014/main" id="{04A07D1F-7E93-6163-BDE6-33F6A2C11ABD}"/>
              </a:ext>
            </a:extLst>
          </p:cNvPr>
          <p:cNvCxnSpPr>
            <a:cxnSpLocks/>
          </p:cNvCxnSpPr>
          <p:nvPr/>
        </p:nvCxnSpPr>
        <p:spPr>
          <a:xfrm flipH="1">
            <a:off x="703561" y="2565801"/>
            <a:ext cx="3530814" cy="0"/>
          </a:xfrm>
          <a:prstGeom prst="line">
            <a:avLst/>
          </a:prstGeom>
          <a:ln w="41275">
            <a:solidFill>
              <a:srgbClr val="F6F4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2">
            <a:extLst>
              <a:ext uri="{FF2B5EF4-FFF2-40B4-BE49-F238E27FC236}">
                <a16:creationId xmlns:a16="http://schemas.microsoft.com/office/drawing/2014/main" id="{85EA0FC6-1D7A-4A53-5209-CB0FD6213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560" y="5481565"/>
            <a:ext cx="3367545" cy="734125"/>
          </a:xfrm>
          <a:prstGeom prst="rect">
            <a:avLst/>
          </a:prstGeom>
        </p:spPr>
      </p:pic>
      <p:sp>
        <p:nvSpPr>
          <p:cNvPr id="11" name="Прямоугольник 3">
            <a:extLst>
              <a:ext uri="{FF2B5EF4-FFF2-40B4-BE49-F238E27FC236}">
                <a16:creationId xmlns:a16="http://schemas.microsoft.com/office/drawing/2014/main" id="{951CC84E-6A07-4835-B374-B01BEDE261F3}"/>
              </a:ext>
            </a:extLst>
          </p:cNvPr>
          <p:cNvSpPr/>
          <p:nvPr/>
        </p:nvSpPr>
        <p:spPr>
          <a:xfrm>
            <a:off x="703560" y="2009740"/>
            <a:ext cx="5392439" cy="551090"/>
          </a:xfrm>
          <a:prstGeom prst="rect">
            <a:avLst/>
          </a:prstGeom>
        </p:spPr>
        <p:txBody>
          <a:bodyPr wrap="square" lIns="0" tIns="0" rIns="0" bIns="180000" anchor="b">
            <a:spAutoFit/>
          </a:bodyPr>
          <a:lstStyle/>
          <a:p>
            <a:pPr defTabSz="839852">
              <a:lnSpc>
                <a:spcPct val="100000"/>
              </a:lnSpc>
            </a:pP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ПОЛЕЗНЫЕ ИНСТРУМЕНТЫ</a:t>
            </a:r>
          </a:p>
        </p:txBody>
      </p:sp>
    </p:spTree>
    <p:extLst>
      <p:ext uri="{BB962C8B-B14F-4D97-AF65-F5344CB8AC3E}">
        <p14:creationId xmlns:p14="http://schemas.microsoft.com/office/powerpoint/2010/main" val="3668497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03">
            <a:extLst>
              <a:ext uri="{FF2B5EF4-FFF2-40B4-BE49-F238E27FC236}">
                <a16:creationId xmlns:a16="http://schemas.microsoft.com/office/drawing/2014/main" id="{BB9CCD52-DE05-CD43-BF6F-2B2C2670AFD3}"/>
              </a:ext>
            </a:extLst>
          </p:cNvPr>
          <p:cNvSpPr/>
          <p:nvPr/>
        </p:nvSpPr>
        <p:spPr>
          <a:xfrm>
            <a:off x="8032036" y="861128"/>
            <a:ext cx="1423880" cy="1789021"/>
          </a:xfrm>
          <a:prstGeom prst="round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1800" b="0" i="0" u="none" strike="noStrike" kern="1200" cap="none" spc="0" normalizeH="0" baseline="0" noProof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C2E6716C-022A-8748-A90E-E09F4EFD81AF}"/>
              </a:ext>
            </a:extLst>
          </p:cNvPr>
          <p:cNvSpPr/>
          <p:nvPr/>
        </p:nvSpPr>
        <p:spPr>
          <a:xfrm>
            <a:off x="8052517" y="2201318"/>
            <a:ext cx="1384228" cy="15388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200" b="1">
                <a:solidFill>
                  <a:srgbClr val="58595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АГРЕГИРОВАНИЕ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</a:endParaRPr>
          </a:p>
        </p:txBody>
      </p:sp>
      <p:grpSp>
        <p:nvGrpSpPr>
          <p:cNvPr id="23" name="Группа 113">
            <a:extLst>
              <a:ext uri="{FF2B5EF4-FFF2-40B4-BE49-F238E27FC236}">
                <a16:creationId xmlns:a16="http://schemas.microsoft.com/office/drawing/2014/main" id="{2687EF6B-6DFE-D749-BB4C-53DA218E51DF}"/>
              </a:ext>
            </a:extLst>
          </p:cNvPr>
          <p:cNvGrpSpPr>
            <a:grpSpLocks noChangeAspect="1"/>
          </p:cNvGrpSpPr>
          <p:nvPr/>
        </p:nvGrpSpPr>
        <p:grpSpPr>
          <a:xfrm>
            <a:off x="8210917" y="1019499"/>
            <a:ext cx="1080000" cy="1071912"/>
            <a:chOff x="6363951" y="5124357"/>
            <a:chExt cx="725433" cy="720000"/>
          </a:xfrm>
        </p:grpSpPr>
        <p:sp>
          <p:nvSpPr>
            <p:cNvPr id="24" name="Скругленный прямоугольник 116">
              <a:extLst>
                <a:ext uri="{FF2B5EF4-FFF2-40B4-BE49-F238E27FC236}">
                  <a16:creationId xmlns:a16="http://schemas.microsoft.com/office/drawing/2014/main" id="{2B4809EB-2567-FE4B-A0E5-A6A5F819F6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63951" y="5124357"/>
              <a:ext cx="725433" cy="72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PT" sz="1800" b="0" i="0" u="none" strike="noStrike" kern="1200" cap="none" spc="0" normalizeH="0" baseline="0" noProof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Рисунок 119">
              <a:extLst>
                <a:ext uri="{FF2B5EF4-FFF2-40B4-BE49-F238E27FC236}">
                  <a16:creationId xmlns:a16="http://schemas.microsoft.com/office/drawing/2014/main" id="{2861F850-6079-D44D-927B-E68758605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540649" y="5301920"/>
              <a:ext cx="362712" cy="362716"/>
            </a:xfrm>
            <a:prstGeom prst="rect">
              <a:avLst/>
            </a:prstGeom>
          </p:spPr>
        </p:pic>
      </p:grpSp>
      <p:sp>
        <p:nvSpPr>
          <p:cNvPr id="27" name="Скругленный прямоугольник 90">
            <a:extLst>
              <a:ext uri="{FF2B5EF4-FFF2-40B4-BE49-F238E27FC236}">
                <a16:creationId xmlns:a16="http://schemas.microsoft.com/office/drawing/2014/main" id="{7EF8CB4C-94E6-2245-A6EB-9F4D17FA59DA}"/>
              </a:ext>
            </a:extLst>
          </p:cNvPr>
          <p:cNvSpPr/>
          <p:nvPr/>
        </p:nvSpPr>
        <p:spPr>
          <a:xfrm>
            <a:off x="9824115" y="2770121"/>
            <a:ext cx="1423880" cy="1789021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1800" b="0" i="0" u="none" strike="noStrike" kern="1200" cap="none" spc="0" normalizeH="0" baseline="0" noProof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AC7AE76F-E12A-3A4D-A637-E4AD8B8BB091}"/>
              </a:ext>
            </a:extLst>
          </p:cNvPr>
          <p:cNvSpPr/>
          <p:nvPr/>
        </p:nvSpPr>
        <p:spPr>
          <a:xfrm>
            <a:off x="9844596" y="4096243"/>
            <a:ext cx="1384228" cy="32060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200" b="1">
                <a:solidFill>
                  <a:srgbClr val="58595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5. ВЫВОД ИЗ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ОБОРОТА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</a:endParaRPr>
          </a:p>
        </p:txBody>
      </p:sp>
      <p:grpSp>
        <p:nvGrpSpPr>
          <p:cNvPr id="37" name="Группа 93">
            <a:extLst>
              <a:ext uri="{FF2B5EF4-FFF2-40B4-BE49-F238E27FC236}">
                <a16:creationId xmlns:a16="http://schemas.microsoft.com/office/drawing/2014/main" id="{D4F3D0B3-7844-9849-A0F2-E5A76614665E}"/>
              </a:ext>
            </a:extLst>
          </p:cNvPr>
          <p:cNvGrpSpPr>
            <a:grpSpLocks noChangeAspect="1"/>
          </p:cNvGrpSpPr>
          <p:nvPr/>
        </p:nvGrpSpPr>
        <p:grpSpPr>
          <a:xfrm>
            <a:off x="10002996" y="2928492"/>
            <a:ext cx="1080000" cy="1071912"/>
            <a:chOff x="6363951" y="5124357"/>
            <a:chExt cx="725433" cy="720000"/>
          </a:xfrm>
        </p:grpSpPr>
        <p:sp>
          <p:nvSpPr>
            <p:cNvPr id="38" name="Скругленный прямоугольник 96">
              <a:extLst>
                <a:ext uri="{FF2B5EF4-FFF2-40B4-BE49-F238E27FC236}">
                  <a16:creationId xmlns:a16="http://schemas.microsoft.com/office/drawing/2014/main" id="{5047F236-4427-0448-93EE-1B06DF0091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63951" y="5124357"/>
              <a:ext cx="725433" cy="72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PT" sz="1800" b="0" i="0" u="none" strike="noStrike" kern="1200" cap="none" spc="0" normalizeH="0" baseline="0" noProof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</a:endParaRPr>
            </a:p>
          </p:txBody>
        </p:sp>
        <p:pic>
          <p:nvPicPr>
            <p:cNvPr id="39" name="Рисунок 97">
              <a:extLst>
                <a:ext uri="{FF2B5EF4-FFF2-40B4-BE49-F238E27FC236}">
                  <a16:creationId xmlns:a16="http://schemas.microsoft.com/office/drawing/2014/main" id="{AE566B46-F6E1-A145-934F-2C5C1CA2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540649" y="5289447"/>
              <a:ext cx="362712" cy="362712"/>
            </a:xfrm>
            <a:prstGeom prst="rect">
              <a:avLst/>
            </a:prstGeom>
          </p:spPr>
        </p:pic>
      </p:grpSp>
      <p:sp>
        <p:nvSpPr>
          <p:cNvPr id="41" name="Скругленный прямоугольник 68">
            <a:extLst>
              <a:ext uri="{FF2B5EF4-FFF2-40B4-BE49-F238E27FC236}">
                <a16:creationId xmlns:a16="http://schemas.microsoft.com/office/drawing/2014/main" id="{3110C031-1E1C-D846-8E61-E0FC50AA57DA}"/>
              </a:ext>
            </a:extLst>
          </p:cNvPr>
          <p:cNvSpPr/>
          <p:nvPr/>
        </p:nvSpPr>
        <p:spPr>
          <a:xfrm>
            <a:off x="8025095" y="4715665"/>
            <a:ext cx="1423880" cy="1789021"/>
          </a:xfrm>
          <a:prstGeom prst="round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1800" b="0" i="0" u="none" strike="noStrike" kern="1200" cap="none" spc="0" normalizeH="0" baseline="0" noProof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42" name="Rectangle 24">
            <a:extLst>
              <a:ext uri="{FF2B5EF4-FFF2-40B4-BE49-F238E27FC236}">
                <a16:creationId xmlns:a16="http://schemas.microsoft.com/office/drawing/2014/main" id="{2556A6D7-FC16-D247-8154-BB61EFF79B79}"/>
              </a:ext>
            </a:extLst>
          </p:cNvPr>
          <p:cNvSpPr/>
          <p:nvPr/>
        </p:nvSpPr>
        <p:spPr>
          <a:xfrm>
            <a:off x="8045576" y="6041787"/>
            <a:ext cx="1384228" cy="30777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200" b="1">
                <a:solidFill>
                  <a:srgbClr val="58595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РОЗНИЧНАЯ ПРОДАЖА </a:t>
            </a:r>
            <a:r>
              <a:rPr kumimoji="0" lang="en-US" sz="1000" b="1" i="0" u="none" strike="noStrike" kern="120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(</a:t>
            </a:r>
            <a:r>
              <a:rPr kumimoji="0" lang="ru-RU" sz="1000" b="1" i="0" u="none" strike="noStrike" kern="120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ККТ</a:t>
            </a:r>
            <a:r>
              <a:rPr kumimoji="0" lang="en-US" sz="1000" b="1" i="0" u="none" strike="noStrike" kern="120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)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</a:endParaRPr>
          </a:p>
        </p:txBody>
      </p:sp>
      <p:grpSp>
        <p:nvGrpSpPr>
          <p:cNvPr id="43" name="Группа 4">
            <a:extLst>
              <a:ext uri="{FF2B5EF4-FFF2-40B4-BE49-F238E27FC236}">
                <a16:creationId xmlns:a16="http://schemas.microsoft.com/office/drawing/2014/main" id="{776EFDBE-EB29-B04C-A027-82FE7B9AAC99}"/>
              </a:ext>
            </a:extLst>
          </p:cNvPr>
          <p:cNvGrpSpPr>
            <a:grpSpLocks noChangeAspect="1"/>
          </p:cNvGrpSpPr>
          <p:nvPr/>
        </p:nvGrpSpPr>
        <p:grpSpPr>
          <a:xfrm>
            <a:off x="8203976" y="4874036"/>
            <a:ext cx="1080000" cy="1071912"/>
            <a:chOff x="6363951" y="5124357"/>
            <a:chExt cx="725433" cy="720000"/>
          </a:xfrm>
        </p:grpSpPr>
        <p:sp>
          <p:nvSpPr>
            <p:cNvPr id="44" name="Скругленный прямоугольник 138">
              <a:extLst>
                <a:ext uri="{FF2B5EF4-FFF2-40B4-BE49-F238E27FC236}">
                  <a16:creationId xmlns:a16="http://schemas.microsoft.com/office/drawing/2014/main" id="{8AC00442-4E2A-AD4A-93B4-FCEC0EC6F7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63951" y="5124357"/>
              <a:ext cx="725433" cy="72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PT" sz="1800" b="0" i="0" u="none" strike="noStrike" kern="1200" cap="none" spc="0" normalizeH="0" baseline="0" noProof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</a:endParaRPr>
            </a:p>
          </p:txBody>
        </p:sp>
        <p:pic>
          <p:nvPicPr>
            <p:cNvPr id="45" name="Рисунок 61" descr="Изображение выглядит как посуда, тарелка, рисунок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FC3F309C-F6DE-E84C-93BC-7DD37F66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40214" y="5298251"/>
              <a:ext cx="362712" cy="362716"/>
            </a:xfrm>
            <a:prstGeom prst="rect">
              <a:avLst/>
            </a:prstGeom>
          </p:spPr>
        </p:pic>
      </p:grpSp>
      <p:sp>
        <p:nvSpPr>
          <p:cNvPr id="47" name="Скругленный прямоугольник 76">
            <a:extLst>
              <a:ext uri="{FF2B5EF4-FFF2-40B4-BE49-F238E27FC236}">
                <a16:creationId xmlns:a16="http://schemas.microsoft.com/office/drawing/2014/main" id="{C94B59D3-3134-EF4B-8C95-112404C1CAA2}"/>
              </a:ext>
            </a:extLst>
          </p:cNvPr>
          <p:cNvSpPr/>
          <p:nvPr/>
        </p:nvSpPr>
        <p:spPr>
          <a:xfrm>
            <a:off x="9835032" y="4710173"/>
            <a:ext cx="1423880" cy="1789021"/>
          </a:xfrm>
          <a:prstGeom prst="roundRect">
            <a:avLst/>
          </a:prstGeom>
          <a:solidFill>
            <a:srgbClr val="6D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1800" b="0" i="0" u="none" strike="noStrike" kern="1200" cap="none" spc="0" normalizeH="0" baseline="0" noProof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48" name="Rectangle 24">
            <a:extLst>
              <a:ext uri="{FF2B5EF4-FFF2-40B4-BE49-F238E27FC236}">
                <a16:creationId xmlns:a16="http://schemas.microsoft.com/office/drawing/2014/main" id="{E062CB31-1B50-9440-82D1-57D4C8529385}"/>
              </a:ext>
            </a:extLst>
          </p:cNvPr>
          <p:cNvSpPr/>
          <p:nvPr/>
        </p:nvSpPr>
        <p:spPr>
          <a:xfrm>
            <a:off x="9855513" y="6078499"/>
            <a:ext cx="1384228" cy="15388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200" b="1">
                <a:solidFill>
                  <a:srgbClr val="58595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ПРОЧИЕ ПРИЧИНЫ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</a:endParaRPr>
          </a:p>
        </p:txBody>
      </p:sp>
      <p:grpSp>
        <p:nvGrpSpPr>
          <p:cNvPr id="49" name="Группа 82">
            <a:extLst>
              <a:ext uri="{FF2B5EF4-FFF2-40B4-BE49-F238E27FC236}">
                <a16:creationId xmlns:a16="http://schemas.microsoft.com/office/drawing/2014/main" id="{77BEAF12-3F51-754B-BAB7-65960A6C7691}"/>
              </a:ext>
            </a:extLst>
          </p:cNvPr>
          <p:cNvGrpSpPr>
            <a:grpSpLocks noChangeAspect="1"/>
          </p:cNvGrpSpPr>
          <p:nvPr/>
        </p:nvGrpSpPr>
        <p:grpSpPr>
          <a:xfrm>
            <a:off x="10013913" y="4868544"/>
            <a:ext cx="1080000" cy="1071912"/>
            <a:chOff x="6363951" y="5124357"/>
            <a:chExt cx="725433" cy="720000"/>
          </a:xfrm>
        </p:grpSpPr>
        <p:sp>
          <p:nvSpPr>
            <p:cNvPr id="50" name="Скругленный прямоугольник 83">
              <a:extLst>
                <a:ext uri="{FF2B5EF4-FFF2-40B4-BE49-F238E27FC236}">
                  <a16:creationId xmlns:a16="http://schemas.microsoft.com/office/drawing/2014/main" id="{859AAD25-A33A-7445-9EF2-C005DC65A9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63951" y="5124357"/>
              <a:ext cx="725433" cy="72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PT" sz="1800" b="0" i="0" u="none" strike="noStrike" kern="1200" cap="none" spc="0" normalizeH="0" baseline="0" noProof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</a:endParaRPr>
            </a:p>
          </p:txBody>
        </p:sp>
        <p:pic>
          <p:nvPicPr>
            <p:cNvPr id="51" name="Рисунок 86">
              <a:extLst>
                <a:ext uri="{FF2B5EF4-FFF2-40B4-BE49-F238E27FC236}">
                  <a16:creationId xmlns:a16="http://schemas.microsoft.com/office/drawing/2014/main" id="{D0AD8651-FCDA-204A-84C6-0F76E1FA4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537978" y="5301940"/>
              <a:ext cx="362714" cy="362716"/>
            </a:xfrm>
            <a:prstGeom prst="rect">
              <a:avLst/>
            </a:prstGeom>
          </p:spPr>
        </p:pic>
      </p:grpSp>
      <p:sp>
        <p:nvSpPr>
          <p:cNvPr id="54" name="Rectangle 24">
            <a:extLst>
              <a:ext uri="{FF2B5EF4-FFF2-40B4-BE49-F238E27FC236}">
                <a16:creationId xmlns:a16="http://schemas.microsoft.com/office/drawing/2014/main" id="{EF8E1AA6-BA07-A64A-ACE4-CCE57D05A094}"/>
              </a:ext>
            </a:extLst>
          </p:cNvPr>
          <p:cNvSpPr/>
          <p:nvPr/>
        </p:nvSpPr>
        <p:spPr>
          <a:xfrm>
            <a:off x="6234345" y="6078499"/>
            <a:ext cx="1384228" cy="15388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200" b="1">
                <a:solidFill>
                  <a:srgbClr val="58595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ПЕРЕМАРКИРОВКА</a:t>
            </a:r>
            <a:endParaRPr kumimoji="0" lang="ru-RU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</a:endParaRPr>
          </a:p>
        </p:txBody>
      </p:sp>
      <p:sp>
        <p:nvSpPr>
          <p:cNvPr id="65" name="Скругленный прямоугольник 147">
            <a:extLst>
              <a:ext uri="{FF2B5EF4-FFF2-40B4-BE49-F238E27FC236}">
                <a16:creationId xmlns:a16="http://schemas.microsoft.com/office/drawing/2014/main" id="{C77D18D7-378D-1346-806E-34B576165134}"/>
              </a:ext>
            </a:extLst>
          </p:cNvPr>
          <p:cNvSpPr/>
          <p:nvPr/>
        </p:nvSpPr>
        <p:spPr>
          <a:xfrm>
            <a:off x="8025095" y="2770121"/>
            <a:ext cx="1423880" cy="1789021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1800" b="0" i="0" u="none" strike="noStrike" kern="1200" cap="none" spc="0" normalizeH="0" baseline="0" noProof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66" name="Rectangle 24">
            <a:extLst>
              <a:ext uri="{FF2B5EF4-FFF2-40B4-BE49-F238E27FC236}">
                <a16:creationId xmlns:a16="http://schemas.microsoft.com/office/drawing/2014/main" id="{40818AF3-09C6-F947-A91E-9FB7DB069D86}"/>
              </a:ext>
            </a:extLst>
          </p:cNvPr>
          <p:cNvSpPr/>
          <p:nvPr/>
        </p:nvSpPr>
        <p:spPr>
          <a:xfrm>
            <a:off x="8045576" y="4096243"/>
            <a:ext cx="1384228" cy="32060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200" b="1">
                <a:solidFill>
                  <a:srgbClr val="58595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4. ПЕРЕДАЧА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ПРАВ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</a:endParaRPr>
          </a:p>
        </p:txBody>
      </p:sp>
      <p:grpSp>
        <p:nvGrpSpPr>
          <p:cNvPr id="67" name="Группа 149">
            <a:extLst>
              <a:ext uri="{FF2B5EF4-FFF2-40B4-BE49-F238E27FC236}">
                <a16:creationId xmlns:a16="http://schemas.microsoft.com/office/drawing/2014/main" id="{A1C10B54-D6F8-A644-AEAF-3BC62774EF24}"/>
              </a:ext>
            </a:extLst>
          </p:cNvPr>
          <p:cNvGrpSpPr>
            <a:grpSpLocks noChangeAspect="1"/>
          </p:cNvGrpSpPr>
          <p:nvPr/>
        </p:nvGrpSpPr>
        <p:grpSpPr>
          <a:xfrm>
            <a:off x="8203976" y="2928492"/>
            <a:ext cx="1080000" cy="1071912"/>
            <a:chOff x="6363951" y="5124357"/>
            <a:chExt cx="725433" cy="720000"/>
          </a:xfrm>
        </p:grpSpPr>
        <p:sp>
          <p:nvSpPr>
            <p:cNvPr id="68" name="Скругленный прямоугольник 150">
              <a:extLst>
                <a:ext uri="{FF2B5EF4-FFF2-40B4-BE49-F238E27FC236}">
                  <a16:creationId xmlns:a16="http://schemas.microsoft.com/office/drawing/2014/main" id="{EFFB3D1F-5A00-7B42-A52D-B3C71EC569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63951" y="5124357"/>
              <a:ext cx="725433" cy="72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PT" sz="1800" b="0" i="0" u="none" strike="noStrike" kern="1200" cap="none" spc="0" normalizeH="0" baseline="0" noProof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</a:endParaRPr>
            </a:p>
          </p:txBody>
        </p:sp>
        <p:pic>
          <p:nvPicPr>
            <p:cNvPr id="69" name="Рисунок 151">
              <a:extLst>
                <a:ext uri="{FF2B5EF4-FFF2-40B4-BE49-F238E27FC236}">
                  <a16:creationId xmlns:a16="http://schemas.microsoft.com/office/drawing/2014/main" id="{A20D1E36-DF9E-7A44-AB14-08FD49EB5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545311" y="5289448"/>
              <a:ext cx="362712" cy="362712"/>
            </a:xfrm>
            <a:prstGeom prst="rect">
              <a:avLst/>
            </a:prstGeom>
          </p:spPr>
        </p:pic>
      </p:grpSp>
      <p:sp>
        <p:nvSpPr>
          <p:cNvPr id="71" name="Скругленный прямоугольник 153">
            <a:extLst>
              <a:ext uri="{FF2B5EF4-FFF2-40B4-BE49-F238E27FC236}">
                <a16:creationId xmlns:a16="http://schemas.microsoft.com/office/drawing/2014/main" id="{0AABB5FF-628D-FF40-AD04-0845BC2722BC}"/>
              </a:ext>
            </a:extLst>
          </p:cNvPr>
          <p:cNvSpPr/>
          <p:nvPr/>
        </p:nvSpPr>
        <p:spPr>
          <a:xfrm>
            <a:off x="6213864" y="2770120"/>
            <a:ext cx="1423880" cy="1789021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1800" b="0" i="0" u="none" strike="noStrike" kern="1200" cap="none" spc="0" normalizeH="0" baseline="0" noProof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72" name="Rectangle 24">
            <a:extLst>
              <a:ext uri="{FF2B5EF4-FFF2-40B4-BE49-F238E27FC236}">
                <a16:creationId xmlns:a16="http://schemas.microsoft.com/office/drawing/2014/main" id="{1E79E372-9FE0-B544-B72A-C604FDF4A867}"/>
              </a:ext>
            </a:extLst>
          </p:cNvPr>
          <p:cNvSpPr/>
          <p:nvPr/>
        </p:nvSpPr>
        <p:spPr>
          <a:xfrm>
            <a:off x="6234345" y="4138446"/>
            <a:ext cx="1384228" cy="15388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200" b="1">
                <a:solidFill>
                  <a:srgbClr val="58595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3. ВВОД В ОБОРОТ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</a:endParaRPr>
          </a:p>
        </p:txBody>
      </p:sp>
      <p:grpSp>
        <p:nvGrpSpPr>
          <p:cNvPr id="73" name="Группа 155">
            <a:extLst>
              <a:ext uri="{FF2B5EF4-FFF2-40B4-BE49-F238E27FC236}">
                <a16:creationId xmlns:a16="http://schemas.microsoft.com/office/drawing/2014/main" id="{A146706A-F35E-2648-9C3B-94967E48643B}"/>
              </a:ext>
            </a:extLst>
          </p:cNvPr>
          <p:cNvGrpSpPr>
            <a:grpSpLocks noChangeAspect="1"/>
          </p:cNvGrpSpPr>
          <p:nvPr/>
        </p:nvGrpSpPr>
        <p:grpSpPr>
          <a:xfrm>
            <a:off x="6392745" y="2928491"/>
            <a:ext cx="1080000" cy="1071912"/>
            <a:chOff x="6363951" y="5124357"/>
            <a:chExt cx="725433" cy="720000"/>
          </a:xfrm>
        </p:grpSpPr>
        <p:sp>
          <p:nvSpPr>
            <p:cNvPr id="74" name="Скругленный прямоугольник 156">
              <a:extLst>
                <a:ext uri="{FF2B5EF4-FFF2-40B4-BE49-F238E27FC236}">
                  <a16:creationId xmlns:a16="http://schemas.microsoft.com/office/drawing/2014/main" id="{99754F62-C743-F947-AA1C-0360FA30A5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63951" y="5124357"/>
              <a:ext cx="725433" cy="72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PT" sz="1800" b="0" i="0" u="none" strike="noStrike" kern="1200" cap="none" spc="0" normalizeH="0" baseline="0" noProof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</a:endParaRPr>
            </a:p>
          </p:txBody>
        </p:sp>
        <p:pic>
          <p:nvPicPr>
            <p:cNvPr id="75" name="Рисунок 157">
              <a:extLst>
                <a:ext uri="{FF2B5EF4-FFF2-40B4-BE49-F238E27FC236}">
                  <a16:creationId xmlns:a16="http://schemas.microsoft.com/office/drawing/2014/main" id="{AF2942E0-8BD2-3B41-996D-23944AE11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545311" y="5296174"/>
              <a:ext cx="362712" cy="362712"/>
            </a:xfrm>
            <a:prstGeom prst="rect">
              <a:avLst/>
            </a:prstGeom>
          </p:spPr>
        </p:pic>
      </p:grpSp>
      <p:sp>
        <p:nvSpPr>
          <p:cNvPr id="77" name="Скругленный прямоугольник 165">
            <a:extLst>
              <a:ext uri="{FF2B5EF4-FFF2-40B4-BE49-F238E27FC236}">
                <a16:creationId xmlns:a16="http://schemas.microsoft.com/office/drawing/2014/main" id="{06E71FDE-3C62-1241-8315-07FF2179DA2D}"/>
              </a:ext>
            </a:extLst>
          </p:cNvPr>
          <p:cNvSpPr/>
          <p:nvPr/>
        </p:nvSpPr>
        <p:spPr>
          <a:xfrm>
            <a:off x="2573629" y="2762781"/>
            <a:ext cx="1423880" cy="1789021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78" name="Rectangle 24">
            <a:extLst>
              <a:ext uri="{FF2B5EF4-FFF2-40B4-BE49-F238E27FC236}">
                <a16:creationId xmlns:a16="http://schemas.microsoft.com/office/drawing/2014/main" id="{7091F2C8-79F1-3F42-8801-7C00CED18159}"/>
              </a:ext>
            </a:extLst>
          </p:cNvPr>
          <p:cNvSpPr/>
          <p:nvPr/>
        </p:nvSpPr>
        <p:spPr>
          <a:xfrm>
            <a:off x="2594110" y="4088903"/>
            <a:ext cx="1384228" cy="32060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200" b="1">
                <a:solidFill>
                  <a:srgbClr val="58595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1. ОПИСАНИЕ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ТОВАРОВ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</a:endParaRPr>
          </a:p>
        </p:txBody>
      </p:sp>
      <p:grpSp>
        <p:nvGrpSpPr>
          <p:cNvPr id="79" name="Группа 167">
            <a:extLst>
              <a:ext uri="{FF2B5EF4-FFF2-40B4-BE49-F238E27FC236}">
                <a16:creationId xmlns:a16="http://schemas.microsoft.com/office/drawing/2014/main" id="{BF283B83-8C24-CC46-AC8E-CD5DB12528B4}"/>
              </a:ext>
            </a:extLst>
          </p:cNvPr>
          <p:cNvGrpSpPr>
            <a:grpSpLocks noChangeAspect="1"/>
          </p:cNvGrpSpPr>
          <p:nvPr/>
        </p:nvGrpSpPr>
        <p:grpSpPr>
          <a:xfrm>
            <a:off x="2752510" y="2921152"/>
            <a:ext cx="1080000" cy="1071912"/>
            <a:chOff x="6363951" y="5124357"/>
            <a:chExt cx="725433" cy="720000"/>
          </a:xfrm>
        </p:grpSpPr>
        <p:sp>
          <p:nvSpPr>
            <p:cNvPr id="80" name="Скругленный прямоугольник 168">
              <a:extLst>
                <a:ext uri="{FF2B5EF4-FFF2-40B4-BE49-F238E27FC236}">
                  <a16:creationId xmlns:a16="http://schemas.microsoft.com/office/drawing/2014/main" id="{200F8587-B1E6-E743-8C30-2C2197E61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63951" y="5124357"/>
              <a:ext cx="725433" cy="72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</a:endParaRPr>
            </a:p>
          </p:txBody>
        </p:sp>
        <p:pic>
          <p:nvPicPr>
            <p:cNvPr id="81" name="Рисунок 169">
              <a:extLst>
                <a:ext uri="{FF2B5EF4-FFF2-40B4-BE49-F238E27FC236}">
                  <a16:creationId xmlns:a16="http://schemas.microsoft.com/office/drawing/2014/main" id="{F2600DC1-3D64-F44E-B550-C6A5D57BE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6540648" y="5274695"/>
              <a:ext cx="362714" cy="362716"/>
            </a:xfrm>
            <a:prstGeom prst="rect">
              <a:avLst/>
            </a:prstGeom>
          </p:spPr>
        </p:pic>
      </p:grpSp>
      <p:cxnSp>
        <p:nvCxnSpPr>
          <p:cNvPr id="83" name="Прямая соединительная линия 170">
            <a:extLst>
              <a:ext uri="{FF2B5EF4-FFF2-40B4-BE49-F238E27FC236}">
                <a16:creationId xmlns:a16="http://schemas.microsoft.com/office/drawing/2014/main" id="{07AA618F-BA4C-0548-996E-98A822222CA7}"/>
              </a:ext>
            </a:extLst>
          </p:cNvPr>
          <p:cNvCxnSpPr>
            <a:cxnSpLocks/>
          </p:cNvCxnSpPr>
          <p:nvPr/>
        </p:nvCxnSpPr>
        <p:spPr>
          <a:xfrm>
            <a:off x="3978338" y="3929443"/>
            <a:ext cx="412136" cy="0"/>
          </a:xfrm>
          <a:prstGeom prst="line">
            <a:avLst/>
          </a:prstGeom>
          <a:ln w="25400"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Овал 171">
            <a:extLst>
              <a:ext uri="{FF2B5EF4-FFF2-40B4-BE49-F238E27FC236}">
                <a16:creationId xmlns:a16="http://schemas.microsoft.com/office/drawing/2014/main" id="{A4EC9CAC-E468-774B-A453-827A3B264185}"/>
              </a:ext>
            </a:extLst>
          </p:cNvPr>
          <p:cNvSpPr/>
          <p:nvPr/>
        </p:nvSpPr>
        <p:spPr>
          <a:xfrm rot="5400000">
            <a:off x="3913465" y="3864300"/>
            <a:ext cx="129746" cy="129746"/>
          </a:xfrm>
          <a:prstGeom prst="ellipse">
            <a:avLst/>
          </a:prstGeom>
          <a:solidFill>
            <a:srgbClr val="F6F52E"/>
          </a:solidFill>
          <a:ln w="25400"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cxnSp>
        <p:nvCxnSpPr>
          <p:cNvPr id="88" name="Прямая соединительная линия 182">
            <a:extLst>
              <a:ext uri="{FF2B5EF4-FFF2-40B4-BE49-F238E27FC236}">
                <a16:creationId xmlns:a16="http://schemas.microsoft.com/office/drawing/2014/main" id="{CA6BB656-392F-2449-B456-4EBB48DB65FD}"/>
              </a:ext>
            </a:extLst>
          </p:cNvPr>
          <p:cNvCxnSpPr>
            <a:cxnSpLocks/>
          </p:cNvCxnSpPr>
          <p:nvPr/>
        </p:nvCxnSpPr>
        <p:spPr>
          <a:xfrm>
            <a:off x="7634004" y="3902810"/>
            <a:ext cx="398034" cy="0"/>
          </a:xfrm>
          <a:prstGeom prst="line">
            <a:avLst/>
          </a:prstGeom>
          <a:ln w="25400"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Овал 183">
            <a:extLst>
              <a:ext uri="{FF2B5EF4-FFF2-40B4-BE49-F238E27FC236}">
                <a16:creationId xmlns:a16="http://schemas.microsoft.com/office/drawing/2014/main" id="{9B8BCC9D-0847-D74A-B551-0E6BC53FA079}"/>
              </a:ext>
            </a:extLst>
          </p:cNvPr>
          <p:cNvSpPr/>
          <p:nvPr/>
        </p:nvSpPr>
        <p:spPr>
          <a:xfrm rot="5400000">
            <a:off x="7569131" y="3837667"/>
            <a:ext cx="129746" cy="129746"/>
          </a:xfrm>
          <a:prstGeom prst="ellipse">
            <a:avLst/>
          </a:prstGeom>
          <a:solidFill>
            <a:srgbClr val="F6F52E"/>
          </a:solidFill>
          <a:ln w="25400"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cxnSp>
        <p:nvCxnSpPr>
          <p:cNvPr id="91" name="Прямая соединительная линия 185">
            <a:extLst>
              <a:ext uri="{FF2B5EF4-FFF2-40B4-BE49-F238E27FC236}">
                <a16:creationId xmlns:a16="http://schemas.microsoft.com/office/drawing/2014/main" id="{0D42675C-3FAB-2546-BB20-319EBEA46259}"/>
              </a:ext>
            </a:extLst>
          </p:cNvPr>
          <p:cNvCxnSpPr>
            <a:cxnSpLocks/>
          </p:cNvCxnSpPr>
          <p:nvPr/>
        </p:nvCxnSpPr>
        <p:spPr>
          <a:xfrm>
            <a:off x="9426081" y="3901369"/>
            <a:ext cx="398034" cy="0"/>
          </a:xfrm>
          <a:prstGeom prst="line">
            <a:avLst/>
          </a:prstGeom>
          <a:ln w="25400"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Овал 186">
            <a:extLst>
              <a:ext uri="{FF2B5EF4-FFF2-40B4-BE49-F238E27FC236}">
                <a16:creationId xmlns:a16="http://schemas.microsoft.com/office/drawing/2014/main" id="{ACA0B45B-F6DC-0F44-B047-1673F11E4C08}"/>
              </a:ext>
            </a:extLst>
          </p:cNvPr>
          <p:cNvSpPr/>
          <p:nvPr/>
        </p:nvSpPr>
        <p:spPr>
          <a:xfrm rot="5400000">
            <a:off x="9361208" y="3836226"/>
            <a:ext cx="129746" cy="129746"/>
          </a:xfrm>
          <a:prstGeom prst="ellipse">
            <a:avLst/>
          </a:prstGeom>
          <a:solidFill>
            <a:srgbClr val="F6F52E"/>
          </a:solidFill>
          <a:ln w="25400"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cxnSp>
        <p:nvCxnSpPr>
          <p:cNvPr id="94" name="Прямая соединительная линия 191">
            <a:extLst>
              <a:ext uri="{FF2B5EF4-FFF2-40B4-BE49-F238E27FC236}">
                <a16:creationId xmlns:a16="http://schemas.microsoft.com/office/drawing/2014/main" id="{1DA8B36C-481E-564A-B0C3-79913D4911E4}"/>
              </a:ext>
            </a:extLst>
          </p:cNvPr>
          <p:cNvCxnSpPr>
            <a:cxnSpLocks/>
          </p:cNvCxnSpPr>
          <p:nvPr/>
        </p:nvCxnSpPr>
        <p:spPr>
          <a:xfrm>
            <a:off x="11017854" y="4439357"/>
            <a:ext cx="0" cy="270817"/>
          </a:xfrm>
          <a:prstGeom prst="line">
            <a:avLst/>
          </a:prstGeom>
          <a:ln w="25400"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Овал 192">
            <a:extLst>
              <a:ext uri="{FF2B5EF4-FFF2-40B4-BE49-F238E27FC236}">
                <a16:creationId xmlns:a16="http://schemas.microsoft.com/office/drawing/2014/main" id="{FA1D332D-17BA-174C-BABF-E367D1BA1793}"/>
              </a:ext>
            </a:extLst>
          </p:cNvPr>
          <p:cNvSpPr/>
          <p:nvPr/>
        </p:nvSpPr>
        <p:spPr>
          <a:xfrm rot="10800000">
            <a:off x="10953250" y="4374483"/>
            <a:ext cx="129746" cy="129746"/>
          </a:xfrm>
          <a:prstGeom prst="ellipse">
            <a:avLst/>
          </a:prstGeom>
          <a:solidFill>
            <a:srgbClr val="F6F52E"/>
          </a:solidFill>
          <a:ln w="25400"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cxnSp>
        <p:nvCxnSpPr>
          <p:cNvPr id="97" name="Прямая соединительная линия 197">
            <a:extLst>
              <a:ext uri="{FF2B5EF4-FFF2-40B4-BE49-F238E27FC236}">
                <a16:creationId xmlns:a16="http://schemas.microsoft.com/office/drawing/2014/main" id="{5A3ADFFB-A6BE-B440-A757-EC1518254268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431013" y="1985706"/>
            <a:ext cx="582900" cy="0"/>
          </a:xfrm>
          <a:prstGeom prst="line">
            <a:avLst/>
          </a:prstGeom>
          <a:ln w="25400"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Овал 198">
            <a:extLst>
              <a:ext uri="{FF2B5EF4-FFF2-40B4-BE49-F238E27FC236}">
                <a16:creationId xmlns:a16="http://schemas.microsoft.com/office/drawing/2014/main" id="{89DC3E23-BF19-3A4D-806F-8868010E3BB6}"/>
              </a:ext>
            </a:extLst>
          </p:cNvPr>
          <p:cNvSpPr/>
          <p:nvPr/>
        </p:nvSpPr>
        <p:spPr>
          <a:xfrm rot="5400000" flipH="1" flipV="1">
            <a:off x="9366140" y="1921103"/>
            <a:ext cx="129746" cy="129746"/>
          </a:xfrm>
          <a:prstGeom prst="ellipse">
            <a:avLst/>
          </a:prstGeom>
          <a:solidFill>
            <a:srgbClr val="F6F52E"/>
          </a:solidFill>
          <a:ln w="25400"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cxnSp>
        <p:nvCxnSpPr>
          <p:cNvPr id="99" name="Прямая соединительная линия 199">
            <a:extLst>
              <a:ext uri="{FF2B5EF4-FFF2-40B4-BE49-F238E27FC236}">
                <a16:creationId xmlns:a16="http://schemas.microsoft.com/office/drawing/2014/main" id="{5BC4FAB1-52CC-9240-813D-2B9ECC046EE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013913" y="1985706"/>
            <a:ext cx="0" cy="783706"/>
          </a:xfrm>
          <a:prstGeom prst="line">
            <a:avLst/>
          </a:prstGeom>
          <a:ln w="25400"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208">
            <a:extLst>
              <a:ext uri="{FF2B5EF4-FFF2-40B4-BE49-F238E27FC236}">
                <a16:creationId xmlns:a16="http://schemas.microsoft.com/office/drawing/2014/main" id="{C33BD4C3-A353-4244-8709-29EDC6C85AA6}"/>
              </a:ext>
            </a:extLst>
          </p:cNvPr>
          <p:cNvCxnSpPr>
            <a:cxnSpLocks/>
          </p:cNvCxnSpPr>
          <p:nvPr/>
        </p:nvCxnSpPr>
        <p:spPr>
          <a:xfrm>
            <a:off x="8448171" y="2574020"/>
            <a:ext cx="2063" cy="205236"/>
          </a:xfrm>
          <a:prstGeom prst="line">
            <a:avLst/>
          </a:prstGeom>
          <a:ln w="25400"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Овал 174">
            <a:extLst>
              <a:ext uri="{FF2B5EF4-FFF2-40B4-BE49-F238E27FC236}">
                <a16:creationId xmlns:a16="http://schemas.microsoft.com/office/drawing/2014/main" id="{926208E8-A34F-D446-AA84-F805D6DFBAF5}"/>
              </a:ext>
            </a:extLst>
          </p:cNvPr>
          <p:cNvSpPr/>
          <p:nvPr/>
        </p:nvSpPr>
        <p:spPr>
          <a:xfrm rot="10800000">
            <a:off x="8389386" y="2434430"/>
            <a:ext cx="129746" cy="129746"/>
          </a:xfrm>
          <a:prstGeom prst="ellipse">
            <a:avLst/>
          </a:prstGeom>
          <a:solidFill>
            <a:srgbClr val="F6F52E"/>
          </a:solidFill>
          <a:ln w="25400"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cxnSp>
        <p:nvCxnSpPr>
          <p:cNvPr id="103" name="Прямая соединительная линия 102">
            <a:extLst>
              <a:ext uri="{FF2B5EF4-FFF2-40B4-BE49-F238E27FC236}">
                <a16:creationId xmlns:a16="http://schemas.microsoft.com/office/drawing/2014/main" id="{D0A81660-326A-934A-B71E-FB3A18B977B3}"/>
              </a:ext>
            </a:extLst>
          </p:cNvPr>
          <p:cNvCxnSpPr>
            <a:cxnSpLocks/>
          </p:cNvCxnSpPr>
          <p:nvPr/>
        </p:nvCxnSpPr>
        <p:spPr>
          <a:xfrm rot="10800000" flipV="1">
            <a:off x="7449136" y="1991922"/>
            <a:ext cx="582900" cy="0"/>
          </a:xfrm>
          <a:prstGeom prst="line">
            <a:avLst/>
          </a:prstGeom>
          <a:ln w="25400"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Овал 104">
            <a:extLst>
              <a:ext uri="{FF2B5EF4-FFF2-40B4-BE49-F238E27FC236}">
                <a16:creationId xmlns:a16="http://schemas.microsoft.com/office/drawing/2014/main" id="{FF95B8CE-D7CD-B849-91D3-F6E4097819F5}"/>
              </a:ext>
            </a:extLst>
          </p:cNvPr>
          <p:cNvSpPr/>
          <p:nvPr/>
        </p:nvSpPr>
        <p:spPr>
          <a:xfrm rot="16200000" flipV="1">
            <a:off x="7967163" y="1927319"/>
            <a:ext cx="129746" cy="129746"/>
          </a:xfrm>
          <a:prstGeom prst="ellipse">
            <a:avLst/>
          </a:prstGeom>
          <a:solidFill>
            <a:srgbClr val="F6F52E"/>
          </a:solidFill>
          <a:ln w="25400"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cxnSp>
        <p:nvCxnSpPr>
          <p:cNvPr id="105" name="Прямая соединительная линия 105">
            <a:extLst>
              <a:ext uri="{FF2B5EF4-FFF2-40B4-BE49-F238E27FC236}">
                <a16:creationId xmlns:a16="http://schemas.microsoft.com/office/drawing/2014/main" id="{6BF5AAC7-0CC5-1948-B181-EC9434E8925D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7449136" y="1991922"/>
            <a:ext cx="0" cy="783706"/>
          </a:xfrm>
          <a:prstGeom prst="line">
            <a:avLst/>
          </a:prstGeom>
          <a:ln w="25400"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Скругленный прямоугольник 159">
            <a:extLst>
              <a:ext uri="{FF2B5EF4-FFF2-40B4-BE49-F238E27FC236}">
                <a16:creationId xmlns:a16="http://schemas.microsoft.com/office/drawing/2014/main" id="{3006ABCC-5B77-E74C-80D2-0D6A80A8FB76}"/>
              </a:ext>
            </a:extLst>
          </p:cNvPr>
          <p:cNvSpPr/>
          <p:nvPr/>
        </p:nvSpPr>
        <p:spPr>
          <a:xfrm>
            <a:off x="4393320" y="2762781"/>
            <a:ext cx="1423880" cy="1789021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1800" b="0" i="0" u="none" strike="noStrike" kern="1200" cap="none" spc="0" normalizeH="0" baseline="0" noProof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108" name="Rectangle 24">
            <a:extLst>
              <a:ext uri="{FF2B5EF4-FFF2-40B4-BE49-F238E27FC236}">
                <a16:creationId xmlns:a16="http://schemas.microsoft.com/office/drawing/2014/main" id="{B93826C0-87C7-CF4A-97FC-986FCF6972C5}"/>
              </a:ext>
            </a:extLst>
          </p:cNvPr>
          <p:cNvSpPr/>
          <p:nvPr/>
        </p:nvSpPr>
        <p:spPr>
          <a:xfrm>
            <a:off x="4413801" y="4088903"/>
            <a:ext cx="1384228" cy="32060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200" b="1">
                <a:solidFill>
                  <a:srgbClr val="58595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2. ЭМИССИЯ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КОДОВ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</a:endParaRPr>
          </a:p>
        </p:txBody>
      </p:sp>
      <p:grpSp>
        <p:nvGrpSpPr>
          <p:cNvPr id="109" name="Группа 161">
            <a:extLst>
              <a:ext uri="{FF2B5EF4-FFF2-40B4-BE49-F238E27FC236}">
                <a16:creationId xmlns:a16="http://schemas.microsoft.com/office/drawing/2014/main" id="{CC0EBAF0-057A-5F43-BCFC-1A6F37BA6637}"/>
              </a:ext>
            </a:extLst>
          </p:cNvPr>
          <p:cNvGrpSpPr>
            <a:grpSpLocks noChangeAspect="1"/>
          </p:cNvGrpSpPr>
          <p:nvPr/>
        </p:nvGrpSpPr>
        <p:grpSpPr>
          <a:xfrm>
            <a:off x="4572201" y="2921152"/>
            <a:ext cx="1080000" cy="1071912"/>
            <a:chOff x="6363951" y="5124357"/>
            <a:chExt cx="725433" cy="720000"/>
          </a:xfrm>
        </p:grpSpPr>
        <p:sp>
          <p:nvSpPr>
            <p:cNvPr id="110" name="Скругленный прямоугольник 162">
              <a:extLst>
                <a:ext uri="{FF2B5EF4-FFF2-40B4-BE49-F238E27FC236}">
                  <a16:creationId xmlns:a16="http://schemas.microsoft.com/office/drawing/2014/main" id="{C5A1DD99-7194-F044-BECF-4AE067DD86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63951" y="5124357"/>
              <a:ext cx="725433" cy="72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PT" sz="1800" b="0" i="0" u="none" strike="noStrike" kern="1200" cap="none" spc="0" normalizeH="0" baseline="0" noProof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</a:endParaRPr>
            </a:p>
          </p:txBody>
        </p:sp>
        <p:pic>
          <p:nvPicPr>
            <p:cNvPr id="111" name="Рисунок 163">
              <a:extLst>
                <a:ext uri="{FF2B5EF4-FFF2-40B4-BE49-F238E27FC236}">
                  <a16:creationId xmlns:a16="http://schemas.microsoft.com/office/drawing/2014/main" id="{0691313E-AE34-4842-9512-F79E96CA8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538737" y="5306356"/>
              <a:ext cx="362712" cy="362716"/>
            </a:xfrm>
            <a:prstGeom prst="rect">
              <a:avLst/>
            </a:prstGeom>
          </p:spPr>
        </p:pic>
      </p:grpSp>
      <p:cxnSp>
        <p:nvCxnSpPr>
          <p:cNvPr id="113" name="Прямая соединительная линия 176">
            <a:extLst>
              <a:ext uri="{FF2B5EF4-FFF2-40B4-BE49-F238E27FC236}">
                <a16:creationId xmlns:a16="http://schemas.microsoft.com/office/drawing/2014/main" id="{2E0A50F5-8CE4-FD47-9B44-E60BD0F649C8}"/>
              </a:ext>
            </a:extLst>
          </p:cNvPr>
          <p:cNvCxnSpPr>
            <a:cxnSpLocks/>
          </p:cNvCxnSpPr>
          <p:nvPr/>
        </p:nvCxnSpPr>
        <p:spPr>
          <a:xfrm flipH="1">
            <a:off x="5812418" y="3927007"/>
            <a:ext cx="415328" cy="0"/>
          </a:xfrm>
          <a:prstGeom prst="line">
            <a:avLst/>
          </a:prstGeom>
          <a:ln w="25400"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Овал 177">
            <a:extLst>
              <a:ext uri="{FF2B5EF4-FFF2-40B4-BE49-F238E27FC236}">
                <a16:creationId xmlns:a16="http://schemas.microsoft.com/office/drawing/2014/main" id="{A44285D8-1A60-3E46-83D8-B93E12A34E00}"/>
              </a:ext>
            </a:extLst>
          </p:cNvPr>
          <p:cNvSpPr/>
          <p:nvPr/>
        </p:nvSpPr>
        <p:spPr>
          <a:xfrm rot="5400000">
            <a:off x="5747545" y="3861864"/>
            <a:ext cx="129746" cy="129746"/>
          </a:xfrm>
          <a:prstGeom prst="ellipse">
            <a:avLst/>
          </a:prstGeom>
          <a:solidFill>
            <a:srgbClr val="F6F52E"/>
          </a:solidFill>
          <a:ln w="25400">
            <a:solidFill>
              <a:srgbClr val="6D6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grpSp>
        <p:nvGrpSpPr>
          <p:cNvPr id="116" name="Группа 106">
            <a:extLst>
              <a:ext uri="{FF2B5EF4-FFF2-40B4-BE49-F238E27FC236}">
                <a16:creationId xmlns:a16="http://schemas.microsoft.com/office/drawing/2014/main" id="{0B48B628-2292-4E4F-BF3D-043EB1A1F33A}"/>
              </a:ext>
            </a:extLst>
          </p:cNvPr>
          <p:cNvGrpSpPr/>
          <p:nvPr/>
        </p:nvGrpSpPr>
        <p:grpSpPr>
          <a:xfrm rot="10800000" flipH="1" flipV="1">
            <a:off x="9644820" y="4365204"/>
            <a:ext cx="484010" cy="848309"/>
            <a:chOff x="4083592" y="3576594"/>
            <a:chExt cx="484010" cy="848309"/>
          </a:xfrm>
        </p:grpSpPr>
        <p:cxnSp>
          <p:nvCxnSpPr>
            <p:cNvPr id="118" name="Прямая соединительная линия 107">
              <a:extLst>
                <a:ext uri="{FF2B5EF4-FFF2-40B4-BE49-F238E27FC236}">
                  <a16:creationId xmlns:a16="http://schemas.microsoft.com/office/drawing/2014/main" id="{420BE519-7872-2747-B995-21DF19F4641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083592" y="3641197"/>
              <a:ext cx="419137" cy="0"/>
            </a:xfrm>
            <a:prstGeom prst="line">
              <a:avLst/>
            </a:prstGeom>
            <a:ln w="25400">
              <a:solidFill>
                <a:srgbClr val="6D6E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Овал 108">
              <a:extLst>
                <a:ext uri="{FF2B5EF4-FFF2-40B4-BE49-F238E27FC236}">
                  <a16:creationId xmlns:a16="http://schemas.microsoft.com/office/drawing/2014/main" id="{FBCCA8D4-7429-6E4B-BD74-35DC1CDC1942}"/>
                </a:ext>
              </a:extLst>
            </p:cNvPr>
            <p:cNvSpPr/>
            <p:nvPr/>
          </p:nvSpPr>
          <p:spPr>
            <a:xfrm rot="5400000" flipH="1">
              <a:off x="4437856" y="3576594"/>
              <a:ext cx="129746" cy="129746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6D6E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</a:endParaRPr>
            </a:p>
          </p:txBody>
        </p:sp>
        <p:cxnSp>
          <p:nvCxnSpPr>
            <p:cNvPr id="120" name="Прямая соединительная линия 109">
              <a:extLst>
                <a:ext uri="{FF2B5EF4-FFF2-40B4-BE49-F238E27FC236}">
                  <a16:creationId xmlns:a16="http://schemas.microsoft.com/office/drawing/2014/main" id="{6F231948-A5FA-1742-BE43-762CD5A78B8E}"/>
                </a:ext>
              </a:extLst>
            </p:cNvPr>
            <p:cNvCxnSpPr>
              <a:cxnSpLocks/>
            </p:cNvCxnSpPr>
            <p:nvPr/>
          </p:nvCxnSpPr>
          <p:spPr>
            <a:xfrm>
              <a:off x="4083592" y="3641197"/>
              <a:ext cx="0" cy="783706"/>
            </a:xfrm>
            <a:prstGeom prst="line">
              <a:avLst/>
            </a:prstGeom>
            <a:ln w="25400">
              <a:solidFill>
                <a:srgbClr val="6D6E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7" name="Прямая соединительная линия 112">
            <a:extLst>
              <a:ext uri="{FF2B5EF4-FFF2-40B4-BE49-F238E27FC236}">
                <a16:creationId xmlns:a16="http://schemas.microsoft.com/office/drawing/2014/main" id="{BD7EABD0-EF09-9A43-98F9-14FECCD52B7C}"/>
              </a:ext>
            </a:extLst>
          </p:cNvPr>
          <p:cNvCxnSpPr>
            <a:cxnSpLocks/>
          </p:cNvCxnSpPr>
          <p:nvPr/>
        </p:nvCxnSpPr>
        <p:spPr>
          <a:xfrm flipH="1">
            <a:off x="9448976" y="5213514"/>
            <a:ext cx="195844" cy="0"/>
          </a:xfrm>
          <a:prstGeom prst="line">
            <a:avLst/>
          </a:prstGeom>
          <a:ln w="25400"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9CFD068B-02AC-4A4D-A582-52CFD3EBF973}"/>
              </a:ext>
            </a:extLst>
          </p:cNvPr>
          <p:cNvSpPr txBox="1"/>
          <p:nvPr/>
        </p:nvSpPr>
        <p:spPr>
          <a:xfrm>
            <a:off x="1029026" y="760689"/>
            <a:ext cx="5940848" cy="83715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000" dirty="0">
                <a:solidFill>
                  <a:srgbClr val="404040"/>
                </a:solidFill>
              </a:rPr>
              <a:t>МОДЕЛЬ ФУНКЦИОНИРОВАНИЯ СИСТЕМЫ</a:t>
            </a:r>
          </a:p>
        </p:txBody>
      </p:sp>
      <p:pic>
        <p:nvPicPr>
          <p:cNvPr id="7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1FCF3E5A-8CD1-4CE0-BD52-7336CC3648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67235" y="5305565"/>
            <a:ext cx="704981" cy="597824"/>
          </a:xfrm>
          <a:prstGeom prst="rect">
            <a:avLst/>
          </a:prstGeom>
        </p:spPr>
      </p:pic>
      <p:pic>
        <p:nvPicPr>
          <p:cNvPr id="85" name="Picture 22">
            <a:extLst>
              <a:ext uri="{FF2B5EF4-FFF2-40B4-BE49-F238E27FC236}">
                <a16:creationId xmlns:a16="http://schemas.microsoft.com/office/drawing/2014/main" id="{55CDE8D6-384A-4452-9D93-99F8C5C8579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303799" y="5277289"/>
            <a:ext cx="758660" cy="597824"/>
          </a:xfrm>
          <a:prstGeom prst="rect">
            <a:avLst/>
          </a:prstGeom>
        </p:spPr>
      </p:pic>
      <p:sp>
        <p:nvSpPr>
          <p:cNvPr id="86" name="Rectangle 26">
            <a:extLst>
              <a:ext uri="{FF2B5EF4-FFF2-40B4-BE49-F238E27FC236}">
                <a16:creationId xmlns:a16="http://schemas.microsoft.com/office/drawing/2014/main" id="{E19D356C-8FA0-44DC-825C-6641E22E4249}"/>
              </a:ext>
            </a:extLst>
          </p:cNvPr>
          <p:cNvSpPr/>
          <p:nvPr/>
        </p:nvSpPr>
        <p:spPr>
          <a:xfrm>
            <a:off x="4035134" y="6104314"/>
            <a:ext cx="1484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ОПТОВАЯ И РОЗНИЧНАЯ ТОРГОВЛЯ</a:t>
            </a:r>
          </a:p>
        </p:txBody>
      </p:sp>
      <p:sp>
        <p:nvSpPr>
          <p:cNvPr id="87" name="Rectangle 27">
            <a:extLst>
              <a:ext uri="{FF2B5EF4-FFF2-40B4-BE49-F238E27FC236}">
                <a16:creationId xmlns:a16="http://schemas.microsoft.com/office/drawing/2014/main" id="{9C3A5662-ED49-4F32-A495-4CD8FD959AE5}"/>
              </a:ext>
            </a:extLst>
          </p:cNvPr>
          <p:cNvSpPr/>
          <p:nvPr/>
        </p:nvSpPr>
        <p:spPr>
          <a:xfrm>
            <a:off x="2839690" y="6058148"/>
            <a:ext cx="95030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ИМПОРТЕРЫ</a:t>
            </a:r>
          </a:p>
        </p:txBody>
      </p:sp>
      <p:pic>
        <p:nvPicPr>
          <p:cNvPr id="90" name="Picture 28">
            <a:extLst>
              <a:ext uri="{FF2B5EF4-FFF2-40B4-BE49-F238E27FC236}">
                <a16:creationId xmlns:a16="http://schemas.microsoft.com/office/drawing/2014/main" id="{F89A4CBD-FC21-4D11-B5EA-BB10BA8E829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734139" y="5286753"/>
            <a:ext cx="597824" cy="597824"/>
          </a:xfrm>
          <a:prstGeom prst="rect">
            <a:avLst/>
          </a:prstGeom>
        </p:spPr>
      </p:pic>
      <p:sp>
        <p:nvSpPr>
          <p:cNvPr id="93" name="Rectangle 29">
            <a:extLst>
              <a:ext uri="{FF2B5EF4-FFF2-40B4-BE49-F238E27FC236}">
                <a16:creationId xmlns:a16="http://schemas.microsoft.com/office/drawing/2014/main" id="{8F23CB14-92BA-4D3A-8C2E-165833838A43}"/>
              </a:ext>
            </a:extLst>
          </p:cNvPr>
          <p:cNvSpPr/>
          <p:nvPr/>
        </p:nvSpPr>
        <p:spPr>
          <a:xfrm>
            <a:off x="1471555" y="6058148"/>
            <a:ext cx="11229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ПРОИЗВОДИТЕЛИ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CB47D43-2435-4E5C-B6DD-E7058D13E8B1}"/>
              </a:ext>
            </a:extLst>
          </p:cNvPr>
          <p:cNvSpPr txBox="1"/>
          <p:nvPr/>
        </p:nvSpPr>
        <p:spPr>
          <a:xfrm>
            <a:off x="1360675" y="4837291"/>
            <a:ext cx="1600083" cy="204993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900" dirty="0">
                <a:solidFill>
                  <a:srgbClr val="404040"/>
                </a:solidFill>
              </a:rPr>
              <a:t>УЧАСТНИКИ ОБОРОТА</a:t>
            </a:r>
          </a:p>
        </p:txBody>
      </p:sp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D6436655-72B9-461F-9F8C-F44464871CDC}"/>
              </a:ext>
            </a:extLst>
          </p:cNvPr>
          <p:cNvSpPr/>
          <p:nvPr/>
        </p:nvSpPr>
        <p:spPr>
          <a:xfrm>
            <a:off x="1174145" y="4710173"/>
            <a:ext cx="4531729" cy="1789020"/>
          </a:xfrm>
          <a:prstGeom prst="roundRect">
            <a:avLst/>
          </a:prstGeom>
          <a:noFill/>
          <a:ln w="28575">
            <a:solidFill>
              <a:srgbClr val="6A6B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591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AFCB3B52-1DEC-4006-AF31-033E74C9226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7466" y="1621"/>
          <a:ext cx="1621" cy="1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AFCB3B52-1DEC-4006-AF31-033E74C922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6" y="1621"/>
                        <a:ext cx="1621" cy="16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>
            <a:extLst>
              <a:ext uri="{FF2B5EF4-FFF2-40B4-BE49-F238E27FC236}">
                <a16:creationId xmlns:a16="http://schemas.microsoft.com/office/drawing/2014/main" id="{7BD063C1-0254-4038-BBAB-D5E42DD296D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5845" y="0"/>
            <a:ext cx="162051" cy="162051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 Sans Caption" panose="020B0603020203020204" pitchFamily="34" charset="-52"/>
              <a:ea typeface="+mn-ea"/>
              <a:cs typeface="+mn-cs"/>
              <a:sym typeface="PT Sans Caption" panose="020B0603020203020204" pitchFamily="34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400E68-3861-4825-934E-FAC956878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846" y="1327600"/>
            <a:ext cx="6063376" cy="728954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B558C1C-A24D-44A2-B284-F467DB37EBC8}"/>
              </a:ext>
            </a:extLst>
          </p:cNvPr>
          <p:cNvSpPr txBox="1"/>
          <p:nvPr/>
        </p:nvSpPr>
        <p:spPr>
          <a:xfrm>
            <a:off x="5451394" y="5240657"/>
            <a:ext cx="3527481" cy="954107"/>
          </a:xfrm>
          <a:prstGeom prst="rect">
            <a:avLst/>
          </a:prstGeom>
          <a:noFill/>
        </p:spPr>
        <p:txBody>
          <a:bodyPr wrap="square" lIns="72000" rIns="72000">
            <a:spAutoFit/>
          </a:bodyPr>
          <a:lstStyle>
            <a:defPPr>
              <a:defRPr lang="ru-RU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just"/>
            <a:r>
              <a:rPr lang="ru-RU" b="0" dirty="0">
                <a:latin typeface="PT Sans" panose="020B0503020203020204" pitchFamily="34" charset="-52"/>
                <a:ea typeface="PT Sans" panose="020B0503020203020204" pitchFamily="34" charset="-52"/>
              </a:rPr>
              <a:t>Все текстовые инструкции доступны на сайте </a:t>
            </a:r>
            <a:r>
              <a:rPr lang="ru-RU" b="0" dirty="0" err="1">
                <a:latin typeface="PT Sans" panose="020B0503020203020204" pitchFamily="34" charset="-52"/>
                <a:ea typeface="PT Sans" panose="020B0503020203020204" pitchFamily="34" charset="-52"/>
              </a:rPr>
              <a:t>честныйзнак.рф</a:t>
            </a:r>
            <a:r>
              <a:rPr lang="ru-RU" b="0" dirty="0">
                <a:latin typeface="PT Sans" panose="020B0503020203020204" pitchFamily="34" charset="-52"/>
                <a:ea typeface="PT Sans" panose="020B0503020203020204" pitchFamily="34" charset="-52"/>
              </a:rPr>
              <a:t> в разделе Товарные категории – Корма для животных - </a:t>
            </a:r>
            <a:r>
              <a:rPr lang="ru-RU" b="0" u="sng" dirty="0">
                <a:latin typeface="PT Sans" panose="020B0503020203020204" pitchFamily="34" charset="-52"/>
                <a:ea typeface="PT Sans" panose="020B0503020203020204" pitchFamily="34" charset="-52"/>
                <a:hlinkClick r:id="rId7"/>
              </a:rPr>
              <a:t>Инструкции</a:t>
            </a:r>
            <a:endParaRPr lang="ru-RU" b="0" u="sng"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08C0BBC7-4207-4B1C-9219-83D7CEF2F4A2}"/>
              </a:ext>
            </a:extLst>
          </p:cNvPr>
          <p:cNvCxnSpPr>
            <a:cxnSpLocks/>
          </p:cNvCxnSpPr>
          <p:nvPr/>
        </p:nvCxnSpPr>
        <p:spPr>
          <a:xfrm flipH="1" flipV="1">
            <a:off x="3320246" y="4510086"/>
            <a:ext cx="4119132" cy="606083"/>
          </a:xfrm>
          <a:prstGeom prst="straightConnector1">
            <a:avLst/>
          </a:prstGeom>
          <a:ln w="28575">
            <a:solidFill>
              <a:srgbClr val="F0EE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4BEC906-E81B-4A2C-84E3-19EDA1EDB266}"/>
              </a:ext>
            </a:extLst>
          </p:cNvPr>
          <p:cNvSpPr/>
          <p:nvPr/>
        </p:nvSpPr>
        <p:spPr>
          <a:xfrm>
            <a:off x="5244088" y="5117426"/>
            <a:ext cx="3942095" cy="1200570"/>
          </a:xfrm>
          <a:prstGeom prst="roundRect">
            <a:avLst/>
          </a:prstGeom>
          <a:noFill/>
          <a:ln w="28575">
            <a:solidFill>
              <a:srgbClr val="F0E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6859BE-FA39-48DD-9394-475E73EF1FC7}"/>
              </a:ext>
            </a:extLst>
          </p:cNvPr>
          <p:cNvSpPr txBox="1"/>
          <p:nvPr/>
        </p:nvSpPr>
        <p:spPr>
          <a:xfrm>
            <a:off x="822846" y="1011295"/>
            <a:ext cx="9224398" cy="316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rgbClr val="404040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‎по работе с маркировкой сладостей и кондитерских изделий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D459FA-7730-4765-9C75-62D573442800}"/>
              </a:ext>
            </a:extLst>
          </p:cNvPr>
          <p:cNvSpPr txBox="1"/>
          <p:nvPr/>
        </p:nvSpPr>
        <p:spPr>
          <a:xfrm>
            <a:off x="822846" y="617244"/>
            <a:ext cx="9224398" cy="4678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000" dirty="0">
                <a:solidFill>
                  <a:srgbClr val="404040"/>
                </a:solidFill>
              </a:rPr>
              <a:t>ИНСТРУКЦИИ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FDCE70-8779-B63A-2CCF-B35619ED18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713" y="1321158"/>
            <a:ext cx="5974184" cy="269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0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8">
            <a:extLst>
              <a:ext uri="{FF2B5EF4-FFF2-40B4-BE49-F238E27FC236}">
                <a16:creationId xmlns:a16="http://schemas.microsoft.com/office/drawing/2014/main" id="{D949C7B6-0954-9D6D-8361-8910DAC9B85A}"/>
              </a:ext>
            </a:extLst>
          </p:cNvPr>
          <p:cNvSpPr/>
          <p:nvPr/>
        </p:nvSpPr>
        <p:spPr>
          <a:xfrm>
            <a:off x="516000" y="4201854"/>
            <a:ext cx="11160000" cy="2312089"/>
          </a:xfrm>
          <a:prstGeom prst="roundRect">
            <a:avLst>
              <a:gd name="adj" fmla="val 5144"/>
            </a:avLst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ru-PT" sz="2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2C1771-9AD4-E8C4-AD3B-2911FBEBBD9A}"/>
              </a:ext>
            </a:extLst>
          </p:cNvPr>
          <p:cNvCxnSpPr>
            <a:cxnSpLocks/>
            <a:stCxn id="14" idx="6"/>
          </p:cNvCxnSpPr>
          <p:nvPr/>
        </p:nvCxnSpPr>
        <p:spPr>
          <a:xfrm>
            <a:off x="984750" y="5506763"/>
            <a:ext cx="6253387" cy="1800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5DAA90C-B121-D269-5D58-7E6870504888}"/>
              </a:ext>
            </a:extLst>
          </p:cNvPr>
          <p:cNvSpPr txBox="1"/>
          <p:nvPr/>
        </p:nvSpPr>
        <p:spPr>
          <a:xfrm flipH="1">
            <a:off x="840750" y="5688553"/>
            <a:ext cx="1809757" cy="7078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Зарегистрируйтесь</a:t>
            </a:r>
          </a:p>
          <a:p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Честном сообществе: 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F6F4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markirovka.ru</a:t>
            </a:r>
            <a:endParaRPr lang="ru-RU" sz="1600" b="1" dirty="0">
              <a:solidFill>
                <a:srgbClr val="F6F42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63C890-CD0D-2A47-25D0-94E47D4F3089}"/>
              </a:ext>
            </a:extLst>
          </p:cNvPr>
          <p:cNvSpPr txBox="1"/>
          <p:nvPr/>
        </p:nvSpPr>
        <p:spPr>
          <a:xfrm flipH="1">
            <a:off x="3038235" y="5688553"/>
            <a:ext cx="154878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Заполните профиль участника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01CFB6-73B8-DFCA-A7F2-74AA412162F0}"/>
              </a:ext>
            </a:extLst>
          </p:cNvPr>
          <p:cNvSpPr txBox="1"/>
          <p:nvPr/>
        </p:nvSpPr>
        <p:spPr>
          <a:xfrm flipH="1">
            <a:off x="5251045" y="5688553"/>
            <a:ext cx="2124063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Публикуйте статьи</a:t>
            </a:r>
          </a:p>
          <a:p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общайтесь с участниками</a:t>
            </a:r>
          </a:p>
          <a:p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режиме онлайн!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264A1F-2997-DE8A-2005-352D5A901B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750" y="4712139"/>
            <a:ext cx="612000" cy="6120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48FA99D-83DD-4AE4-3C14-04D392D6016F}"/>
              </a:ext>
            </a:extLst>
          </p:cNvPr>
          <p:cNvSpPr>
            <a:spLocks noChangeAspect="1"/>
          </p:cNvSpPr>
          <p:nvPr/>
        </p:nvSpPr>
        <p:spPr>
          <a:xfrm>
            <a:off x="660750" y="5344763"/>
            <a:ext cx="324000" cy="324000"/>
          </a:xfrm>
          <a:prstGeom prst="ellipse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RU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015774-CEAC-6535-B33B-4A1268B70F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8235" y="4712139"/>
            <a:ext cx="612000" cy="6120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8895E90-791C-9100-70F4-2231D68FA229}"/>
              </a:ext>
            </a:extLst>
          </p:cNvPr>
          <p:cNvSpPr>
            <a:spLocks noChangeAspect="1"/>
          </p:cNvSpPr>
          <p:nvPr/>
        </p:nvSpPr>
        <p:spPr>
          <a:xfrm>
            <a:off x="2879557" y="5344763"/>
            <a:ext cx="324000" cy="324000"/>
          </a:xfrm>
          <a:prstGeom prst="ellipse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RU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BED310-64D7-C5CF-4778-ABFA0D7F00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1045" y="4712139"/>
            <a:ext cx="612000" cy="6120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22536CA-BD85-BF6E-CDCB-523DDFE94AFD}"/>
              </a:ext>
            </a:extLst>
          </p:cNvPr>
          <p:cNvSpPr>
            <a:spLocks noChangeAspect="1"/>
          </p:cNvSpPr>
          <p:nvPr/>
        </p:nvSpPr>
        <p:spPr>
          <a:xfrm>
            <a:off x="5094666" y="5344763"/>
            <a:ext cx="324000" cy="324000"/>
          </a:xfrm>
          <a:prstGeom prst="ellipse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RU" sz="1400" b="1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tangle 86">
            <a:extLst>
              <a:ext uri="{FF2B5EF4-FFF2-40B4-BE49-F238E27FC236}">
                <a16:creationId xmlns:a16="http://schemas.microsoft.com/office/drawing/2014/main" id="{D0627BAB-2706-48D9-BE6B-B10764BAC7B5}"/>
              </a:ext>
            </a:extLst>
          </p:cNvPr>
          <p:cNvSpPr/>
          <p:nvPr/>
        </p:nvSpPr>
        <p:spPr>
          <a:xfrm>
            <a:off x="706183" y="3442904"/>
            <a:ext cx="2880000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Можно найти ответ на любой возникающий вопрос по маркировке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8BF3985-99A1-B435-60E0-7535AE9EE1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183" y="2697951"/>
            <a:ext cx="540000" cy="5400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4535614-B52E-CF42-F0C5-E47E1A9B4F1E}"/>
              </a:ext>
            </a:extLst>
          </p:cNvPr>
          <p:cNvCxnSpPr>
            <a:cxnSpLocks/>
          </p:cNvCxnSpPr>
          <p:nvPr/>
        </p:nvCxnSpPr>
        <p:spPr>
          <a:xfrm rot="5400000">
            <a:off x="975923" y="3093803"/>
            <a:ext cx="0" cy="539480"/>
          </a:xfrm>
          <a:prstGeom prst="line">
            <a:avLst/>
          </a:prstGeom>
          <a:ln w="50800">
            <a:solidFill>
              <a:srgbClr val="F6F4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86">
            <a:extLst>
              <a:ext uri="{FF2B5EF4-FFF2-40B4-BE49-F238E27FC236}">
                <a16:creationId xmlns:a16="http://schemas.microsoft.com/office/drawing/2014/main" id="{4D631CB3-6460-E9B4-B236-336D3E74D125}"/>
              </a:ext>
            </a:extLst>
          </p:cNvPr>
          <p:cNvSpPr/>
          <p:nvPr/>
        </p:nvSpPr>
        <p:spPr>
          <a:xfrm>
            <a:off x="4088443" y="3442904"/>
            <a:ext cx="3048957" cy="55399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Любой участник платформы может задать вопрос, поделиться опытом или выступить с предложением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CFA5BD-283D-51DF-1EEA-03F5E7176CE9}"/>
              </a:ext>
            </a:extLst>
          </p:cNvPr>
          <p:cNvGrpSpPr/>
          <p:nvPr/>
        </p:nvGrpSpPr>
        <p:grpSpPr>
          <a:xfrm>
            <a:off x="4088444" y="2698471"/>
            <a:ext cx="540000" cy="665072"/>
            <a:chOff x="3975650" y="2377891"/>
            <a:chExt cx="540000" cy="66507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14D4E25-B15B-31D7-2FE2-4F9334956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5650" y="2377891"/>
              <a:ext cx="540000" cy="539480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9B7605F-1B22-C138-7D10-91B9B9716E5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245390" y="2773223"/>
              <a:ext cx="0" cy="539480"/>
            </a:xfrm>
            <a:prstGeom prst="line">
              <a:avLst/>
            </a:prstGeom>
            <a:ln w="50800">
              <a:solidFill>
                <a:srgbClr val="F6F4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86">
            <a:extLst>
              <a:ext uri="{FF2B5EF4-FFF2-40B4-BE49-F238E27FC236}">
                <a16:creationId xmlns:a16="http://schemas.microsoft.com/office/drawing/2014/main" id="{7053BE68-58B8-6910-3144-412C11554D54}"/>
              </a:ext>
            </a:extLst>
          </p:cNvPr>
          <p:cNvSpPr/>
          <p:nvPr/>
        </p:nvSpPr>
        <p:spPr>
          <a:xfrm>
            <a:off x="706183" y="2052941"/>
            <a:ext cx="3149694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Общение и взаимопомощь между бизнесом и интеграторами в режиме онлайн</a:t>
            </a:r>
            <a:endParaRPr lang="en-US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31A78C-6EA0-7D3B-2A99-F0AE35CA61A7}"/>
              </a:ext>
            </a:extLst>
          </p:cNvPr>
          <p:cNvCxnSpPr>
            <a:cxnSpLocks/>
          </p:cNvCxnSpPr>
          <p:nvPr/>
        </p:nvCxnSpPr>
        <p:spPr>
          <a:xfrm rot="5400000">
            <a:off x="975923" y="1703840"/>
            <a:ext cx="0" cy="539480"/>
          </a:xfrm>
          <a:prstGeom prst="line">
            <a:avLst/>
          </a:prstGeom>
          <a:ln w="50800">
            <a:solidFill>
              <a:srgbClr val="F6F4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86">
            <a:extLst>
              <a:ext uri="{FF2B5EF4-FFF2-40B4-BE49-F238E27FC236}">
                <a16:creationId xmlns:a16="http://schemas.microsoft.com/office/drawing/2014/main" id="{AF928A9C-07B0-8E41-A888-02BACFC79922}"/>
              </a:ext>
            </a:extLst>
          </p:cNvPr>
          <p:cNvSpPr/>
          <p:nvPr/>
        </p:nvSpPr>
        <p:spPr>
          <a:xfrm>
            <a:off x="4088442" y="2052941"/>
            <a:ext cx="3149695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Удобная база знаний, каталог интеграторов и база технических решений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B4D9428-883D-8405-57C5-381DD0E6E311}"/>
              </a:ext>
            </a:extLst>
          </p:cNvPr>
          <p:cNvCxnSpPr>
            <a:cxnSpLocks/>
          </p:cNvCxnSpPr>
          <p:nvPr/>
        </p:nvCxnSpPr>
        <p:spPr>
          <a:xfrm rot="5400000">
            <a:off x="4358183" y="1703840"/>
            <a:ext cx="0" cy="539480"/>
          </a:xfrm>
          <a:prstGeom prst="line">
            <a:avLst/>
          </a:prstGeom>
          <a:ln w="50800">
            <a:solidFill>
              <a:srgbClr val="F6F4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F9082B39-0ED6-AEBE-BD61-0FEDF5483A0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183" y="1307988"/>
            <a:ext cx="540000" cy="54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E4C8F37-0A80-90F1-CA23-BDD8CC4F371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8443" y="1307988"/>
            <a:ext cx="540000" cy="540000"/>
          </a:xfrm>
          <a:prstGeom prst="rect">
            <a:avLst/>
          </a:prstGeom>
        </p:spPr>
      </p:pic>
      <p:pic>
        <p:nvPicPr>
          <p:cNvPr id="3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DF0AD87-3B60-BF35-AA44-E95092F7CD0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9660" y="1363407"/>
            <a:ext cx="3846157" cy="4996935"/>
          </a:xfrm>
          <a:prstGeom prst="rect">
            <a:avLst/>
          </a:prstGeom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F108612-40BA-DC03-E623-243E9821D6F6}"/>
              </a:ext>
            </a:extLst>
          </p:cNvPr>
          <p:cNvSpPr txBox="1"/>
          <p:nvPr/>
        </p:nvSpPr>
        <p:spPr>
          <a:xfrm>
            <a:off x="703006" y="4331071"/>
            <a:ext cx="7026254" cy="307777"/>
          </a:xfrm>
          <a:prstGeom prst="rect">
            <a:avLst/>
          </a:prstGeom>
          <a:noFill/>
        </p:spPr>
        <p:txBody>
          <a:bodyPr wrap="square" lIns="36000">
            <a:spAutoFit/>
          </a:bodyPr>
          <a:lstStyle/>
          <a:p>
            <a:r>
              <a:rPr lang="ru-RU" sz="1400" b="1" dirty="0">
                <a:solidFill>
                  <a:srgbClr val="F6F5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Мы улучшили Честное Сообщество!</a:t>
            </a:r>
            <a:r>
              <a:rPr lang="en-US" sz="1400" b="1" dirty="0">
                <a:solidFill>
                  <a:srgbClr val="F6F5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b="1" dirty="0">
                <a:solidFill>
                  <a:srgbClr val="F6F5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Проще. Быстрее. Качественнее!</a:t>
            </a:r>
          </a:p>
        </p:txBody>
      </p:sp>
      <p:sp>
        <p:nvSpPr>
          <p:cNvPr id="33" name="Скругленный прямоугольник 8">
            <a:extLst>
              <a:ext uri="{FF2B5EF4-FFF2-40B4-BE49-F238E27FC236}">
                <a16:creationId xmlns:a16="http://schemas.microsoft.com/office/drawing/2014/main" id="{71C6B908-242E-4250-BF4A-7ABD084D649F}"/>
              </a:ext>
            </a:extLst>
          </p:cNvPr>
          <p:cNvSpPr/>
          <p:nvPr/>
        </p:nvSpPr>
        <p:spPr>
          <a:xfrm>
            <a:off x="446346" y="154031"/>
            <a:ext cx="11229654" cy="720000"/>
          </a:xfrm>
          <a:prstGeom prst="roundRect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4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Честное сообщество</a:t>
            </a:r>
            <a:endParaRPr lang="x-none" sz="24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353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4A4004F1-B478-586B-3310-BE55387101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0"/>
          <a:stretch/>
        </p:blipFill>
        <p:spPr>
          <a:xfrm>
            <a:off x="228602" y="1286359"/>
            <a:ext cx="6555783" cy="52116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8871E86-CE8A-1814-E9B2-520F5EB798DA}"/>
              </a:ext>
            </a:extLst>
          </p:cNvPr>
          <p:cNvGrpSpPr/>
          <p:nvPr/>
        </p:nvGrpSpPr>
        <p:grpSpPr>
          <a:xfrm>
            <a:off x="6927742" y="1349441"/>
            <a:ext cx="4748258" cy="4603484"/>
            <a:chOff x="6927742" y="1894517"/>
            <a:chExt cx="4748258" cy="4603484"/>
          </a:xfrm>
        </p:grpSpPr>
        <p:sp>
          <p:nvSpPr>
            <p:cNvPr id="18" name="Скругленный прямоугольник 8">
              <a:extLst>
                <a:ext uri="{FF2B5EF4-FFF2-40B4-BE49-F238E27FC236}">
                  <a16:creationId xmlns:a16="http://schemas.microsoft.com/office/drawing/2014/main" id="{472CF4D5-0C0C-3C55-D0C4-E1ED2AD2A150}"/>
                </a:ext>
              </a:extLst>
            </p:cNvPr>
            <p:cNvSpPr/>
            <p:nvPr/>
          </p:nvSpPr>
          <p:spPr>
            <a:xfrm>
              <a:off x="6927742" y="4721981"/>
              <a:ext cx="4748258" cy="1776020"/>
            </a:xfrm>
            <a:prstGeom prst="roundRect">
              <a:avLst>
                <a:gd name="adj" fmla="val 10558"/>
              </a:avLst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ctr"/>
            <a:lstStyle/>
            <a:p>
              <a:endParaRPr lang="en-US" sz="2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16100C-7A03-FC22-5916-7BF093DDDD7D}"/>
                </a:ext>
              </a:extLst>
            </p:cNvPr>
            <p:cNvSpPr txBox="1"/>
            <p:nvPr/>
          </p:nvSpPr>
          <p:spPr>
            <a:xfrm>
              <a:off x="6927742" y="1894517"/>
              <a:ext cx="4748257" cy="2616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600" b="0" i="0" u="none" strike="noStrike" dirty="0">
                  <a:solidFill>
                    <a:srgbClr val="909090"/>
                  </a:solidFill>
                  <a:effectLst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Виртуальное </a:t>
              </a:r>
              <a:r>
                <a:rPr lang="ru-RU" sz="1600" dirty="0">
                  <a:solidFill>
                    <a:srgbClr val="90909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пространство</a:t>
              </a:r>
              <a:r>
                <a:rPr lang="ru-RU" sz="1600" b="0" i="0" u="none" strike="noStrike" dirty="0">
                  <a:solidFill>
                    <a:srgbClr val="909090"/>
                  </a:solidFill>
                  <a:effectLst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позволяет быстро и легко изучить все основы работы в системе от регистрации до вывода товаров из оборота!</a:t>
              </a:r>
              <a:endParaRPr lang="ru-RU" sz="1600" dirty="0">
                <a:solidFill>
                  <a:srgbClr val="90909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50" indent="-285750">
                <a:spcBef>
                  <a:spcPts val="600"/>
                </a:spcBef>
                <a:buBlip>
                  <a:blip r:embed="rId3"/>
                </a:buBlip>
              </a:pPr>
              <a:r>
                <a:rPr lang="ru-RU" sz="1600" dirty="0" err="1">
                  <a:solidFill>
                    <a:srgbClr val="90909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Кликабельный</a:t>
              </a:r>
              <a:r>
                <a:rPr lang="ru-RU" sz="1600" dirty="0">
                  <a:solidFill>
                    <a:srgbClr val="90909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прототип</a:t>
              </a:r>
            </a:p>
            <a:p>
              <a:pPr marL="285750" indent="-285750">
                <a:spcBef>
                  <a:spcPts val="600"/>
                </a:spcBef>
                <a:buBlip>
                  <a:blip r:embed="rId3"/>
                </a:buBlip>
              </a:pPr>
              <a:r>
                <a:rPr lang="ru-RU" sz="1600" dirty="0">
                  <a:solidFill>
                    <a:srgbClr val="90909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Простые подсказки</a:t>
              </a:r>
            </a:p>
            <a:p>
              <a:pPr marL="285750" indent="-285750">
                <a:spcBef>
                  <a:spcPts val="600"/>
                </a:spcBef>
                <a:buBlip>
                  <a:blip r:embed="rId3"/>
                </a:buBlip>
              </a:pPr>
              <a:r>
                <a:rPr lang="ru-RU" sz="1600" dirty="0">
                  <a:solidFill>
                    <a:srgbClr val="90909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Возможность выбрать интересующий вас раздел</a:t>
              </a:r>
            </a:p>
            <a:p>
              <a:pPr marL="285750" indent="-285750">
                <a:spcBef>
                  <a:spcPts val="600"/>
                </a:spcBef>
                <a:buBlip>
                  <a:blip r:embed="rId3"/>
                </a:buBlip>
              </a:pPr>
              <a:r>
                <a:rPr lang="ru-RU" sz="1600" dirty="0">
                  <a:solidFill>
                    <a:srgbClr val="90909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Задавайте вопрос, если не все понятно – ответим в режиме онлайн!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65ECC1-52D5-3816-8EFC-1DD6AAC22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4203" y="4923826"/>
              <a:ext cx="1372330" cy="137233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337F78-F9F9-D937-F3D9-3A0169F57E9B}"/>
                </a:ext>
              </a:extLst>
            </p:cNvPr>
            <p:cNvSpPr txBox="1"/>
            <p:nvPr/>
          </p:nvSpPr>
          <p:spPr>
            <a:xfrm>
              <a:off x="8834083" y="5194493"/>
              <a:ext cx="223170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Научитесь работать</a:t>
              </a:r>
              <a:endPara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ru-RU" sz="1600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с маркировкой</a:t>
              </a:r>
              <a:endPara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ru-RU" sz="1600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за 5-10 минут!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2516181-DC97-C7FA-BD92-143B28EE3663}"/>
              </a:ext>
            </a:extLst>
          </p:cNvPr>
          <p:cNvSpPr txBox="1"/>
          <p:nvPr/>
        </p:nvSpPr>
        <p:spPr>
          <a:xfrm>
            <a:off x="7284203" y="5995011"/>
            <a:ext cx="609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https://</a:t>
            </a:r>
            <a:r>
              <a:rPr lang="en" sz="1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markirovka.ru</a:t>
            </a:r>
            <a:r>
              <a:rPr lang="en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" sz="1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virtual_education</a:t>
            </a:r>
            <a:r>
              <a:rPr lang="en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</a:t>
            </a:r>
            <a:endParaRPr lang="ru-RU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Скругленный прямоугольник 8">
            <a:extLst>
              <a:ext uri="{FF2B5EF4-FFF2-40B4-BE49-F238E27FC236}">
                <a16:creationId xmlns:a16="http://schemas.microsoft.com/office/drawing/2014/main" id="{4C6E2FA9-6522-48CD-B410-6A502CE7A8AA}"/>
              </a:ext>
            </a:extLst>
          </p:cNvPr>
          <p:cNvSpPr/>
          <p:nvPr/>
        </p:nvSpPr>
        <p:spPr>
          <a:xfrm>
            <a:off x="293945" y="185075"/>
            <a:ext cx="11229654" cy="720000"/>
          </a:xfrm>
          <a:prstGeom prst="roundRect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4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Виртуальное обучающее пространство честного сообщества</a:t>
            </a:r>
            <a:endParaRPr lang="x-none" sz="24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383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12">
            <a:extLst>
              <a:ext uri="{FF2B5EF4-FFF2-40B4-BE49-F238E27FC236}">
                <a16:creationId xmlns:a16="http://schemas.microsoft.com/office/drawing/2014/main" id="{04868D3D-C56F-B943-9BA7-52A90B0B86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1171" y="-1"/>
            <a:ext cx="6130829" cy="6858000"/>
          </a:xfrm>
          <a:prstGeom prst="rect">
            <a:avLst/>
          </a:prstGeom>
        </p:spPr>
      </p:pic>
      <p:sp>
        <p:nvSpPr>
          <p:cNvPr id="10" name="Прямоугольник 11">
            <a:extLst>
              <a:ext uri="{FF2B5EF4-FFF2-40B4-BE49-F238E27FC236}">
                <a16:creationId xmlns:a16="http://schemas.microsoft.com/office/drawing/2014/main" id="{5EB46129-57CA-D641-A1F0-EAEA30427303}"/>
              </a:ext>
            </a:extLst>
          </p:cNvPr>
          <p:cNvSpPr/>
          <p:nvPr/>
        </p:nvSpPr>
        <p:spPr>
          <a:xfrm>
            <a:off x="0" y="-11723"/>
            <a:ext cx="6061171" cy="6867940"/>
          </a:xfrm>
          <a:prstGeom prst="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 dirty="0">
              <a:solidFill>
                <a:srgbClr val="6D6E71"/>
              </a:solidFill>
              <a:highlight>
                <a:srgbClr val="595959"/>
              </a:highlight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14" name="Рисунок 12">
            <a:extLst>
              <a:ext uri="{FF2B5EF4-FFF2-40B4-BE49-F238E27FC236}">
                <a16:creationId xmlns:a16="http://schemas.microsoft.com/office/drawing/2014/main" id="{1F1C8C51-DEDF-384C-8279-7A2086F49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865" y="5430032"/>
            <a:ext cx="3367545" cy="734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C8BF55-E762-415D-97B8-249E5B78F432}"/>
              </a:ext>
            </a:extLst>
          </p:cNvPr>
          <p:cNvSpPr txBox="1"/>
          <p:nvPr/>
        </p:nvSpPr>
        <p:spPr>
          <a:xfrm>
            <a:off x="524865" y="1355374"/>
            <a:ext cx="5011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КОНТАКТЫ</a:t>
            </a:r>
            <a:endParaRPr lang="ru-RU" sz="2400" b="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87D740-65EE-4EE1-AC83-4E8A799A0566}"/>
              </a:ext>
            </a:extLst>
          </p:cNvPr>
          <p:cNvSpPr txBox="1"/>
          <p:nvPr/>
        </p:nvSpPr>
        <p:spPr>
          <a:xfrm>
            <a:off x="524865" y="3174307"/>
            <a:ext cx="5011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Товарная группа «Сладости»</a:t>
            </a:r>
            <a:endParaRPr lang="ru-RU" sz="2000" b="1" dirty="0">
              <a:solidFill>
                <a:srgbClr val="F6F42E"/>
              </a:solidFill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</a:endParaRPr>
          </a:p>
          <a:p>
            <a:r>
              <a:rPr lang="en-US" sz="2000" b="1" dirty="0" err="1">
                <a:solidFill>
                  <a:srgbClr val="F6F42E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sweets@crpt.ru</a:t>
            </a:r>
            <a:endParaRPr lang="ru-RU" sz="2000" b="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B21BD0-F1ED-494C-8532-AA26EDE8C579}"/>
              </a:ext>
            </a:extLst>
          </p:cNvPr>
          <p:cNvSpPr txBox="1"/>
          <p:nvPr/>
        </p:nvSpPr>
        <p:spPr>
          <a:xfrm>
            <a:off x="524865" y="1794412"/>
            <a:ext cx="50114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Служба технической поддержки</a:t>
            </a:r>
          </a:p>
          <a:p>
            <a:r>
              <a:rPr lang="en-US" sz="2000" b="1" dirty="0">
                <a:solidFill>
                  <a:srgbClr val="F6F42E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support@crpt.ru</a:t>
            </a:r>
          </a:p>
          <a:p>
            <a:r>
              <a:rPr lang="en-US" sz="2000" b="1" dirty="0">
                <a:solidFill>
                  <a:srgbClr val="F6F42E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8 800 222 1523</a:t>
            </a:r>
            <a:endParaRPr lang="ru-RU" sz="2000" b="1" dirty="0">
              <a:solidFill>
                <a:srgbClr val="F6F42E"/>
              </a:solidFill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58044-CE8A-4A53-56A9-04115EE4CD07}"/>
              </a:ext>
            </a:extLst>
          </p:cNvPr>
          <p:cNvSpPr txBox="1"/>
          <p:nvPr/>
        </p:nvSpPr>
        <p:spPr>
          <a:xfrm>
            <a:off x="524866" y="4393504"/>
            <a:ext cx="5011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Телеграм</a:t>
            </a:r>
            <a:r>
              <a:rPr lang="ru-RU" sz="2000" b="1" dirty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 канал «РГ Сладости»</a:t>
            </a:r>
            <a:endParaRPr lang="ru-RU" sz="2000" b="1" dirty="0">
              <a:solidFill>
                <a:srgbClr val="F6F42E"/>
              </a:solidFill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</a:endParaRPr>
          </a:p>
          <a:p>
            <a:r>
              <a:rPr lang="en-US" sz="2000" b="1" dirty="0">
                <a:solidFill>
                  <a:srgbClr val="F6F42E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https://</a:t>
            </a:r>
            <a:r>
              <a:rPr lang="en-US" sz="2000" b="1" dirty="0" err="1">
                <a:solidFill>
                  <a:srgbClr val="F6F42E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t.me</a:t>
            </a:r>
            <a:r>
              <a:rPr lang="en-US" sz="2000" b="1" dirty="0">
                <a:solidFill>
                  <a:srgbClr val="F6F42E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/</a:t>
            </a:r>
            <a:r>
              <a:rPr lang="en-US" sz="2000" b="1" dirty="0" err="1">
                <a:solidFill>
                  <a:srgbClr val="F6F42E"/>
                </a:solidFill>
                <a:latin typeface="PT Sans" panose="020B0503020203020204" pitchFamily="34" charset="-52"/>
                <a:ea typeface="PT Sans" panose="020B0503020203020204" pitchFamily="34" charset="-52"/>
                <a:cs typeface="Segoe UI" panose="020B0502040204020203" pitchFamily="34" charset="0"/>
              </a:rPr>
              <a:t>candy_markirovka</a:t>
            </a:r>
            <a:endParaRPr lang="en-US" sz="2000" b="1" dirty="0">
              <a:solidFill>
                <a:srgbClr val="F6F42E"/>
              </a:solidFill>
              <a:latin typeface="PT Sans" panose="020B0503020203020204" pitchFamily="34" charset="-52"/>
              <a:ea typeface="PT Sans" panose="020B0503020203020204" pitchFamily="34" charset="-5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1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D40DAD-BE0E-C24C-AA60-823387880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30" r="14381"/>
          <a:stretch/>
        </p:blipFill>
        <p:spPr>
          <a:xfrm>
            <a:off x="6095999" y="0"/>
            <a:ext cx="6096001" cy="6848056"/>
          </a:xfrm>
          <a:prstGeom prst="rect">
            <a:avLst/>
          </a:prstGeom>
        </p:spPr>
      </p:pic>
      <p:sp>
        <p:nvSpPr>
          <p:cNvPr id="2" name="Прямоугольник 17">
            <a:extLst>
              <a:ext uri="{FF2B5EF4-FFF2-40B4-BE49-F238E27FC236}">
                <a16:creationId xmlns:a16="http://schemas.microsoft.com/office/drawing/2014/main" id="{E98D9F9B-83FB-436B-3141-0DBF79400756}"/>
              </a:ext>
            </a:extLst>
          </p:cNvPr>
          <p:cNvSpPr/>
          <p:nvPr/>
        </p:nvSpPr>
        <p:spPr>
          <a:xfrm>
            <a:off x="0" y="0"/>
            <a:ext cx="6095999" cy="6867940"/>
          </a:xfrm>
          <a:prstGeom prst="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PT">
              <a:highlight>
                <a:srgbClr val="595959"/>
              </a:highligh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" name="Прямая соединительная линия 11">
            <a:extLst>
              <a:ext uri="{FF2B5EF4-FFF2-40B4-BE49-F238E27FC236}">
                <a16:creationId xmlns:a16="http://schemas.microsoft.com/office/drawing/2014/main" id="{04A07D1F-7E93-6163-BDE6-33F6A2C11ABD}"/>
              </a:ext>
            </a:extLst>
          </p:cNvPr>
          <p:cNvCxnSpPr>
            <a:cxnSpLocks/>
          </p:cNvCxnSpPr>
          <p:nvPr/>
        </p:nvCxnSpPr>
        <p:spPr>
          <a:xfrm flipH="1">
            <a:off x="703561" y="2565801"/>
            <a:ext cx="3530814" cy="0"/>
          </a:xfrm>
          <a:prstGeom prst="line">
            <a:avLst/>
          </a:prstGeom>
          <a:ln w="41275">
            <a:solidFill>
              <a:srgbClr val="F6F4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2">
            <a:extLst>
              <a:ext uri="{FF2B5EF4-FFF2-40B4-BE49-F238E27FC236}">
                <a16:creationId xmlns:a16="http://schemas.microsoft.com/office/drawing/2014/main" id="{85EA0FC6-1D7A-4A53-5209-CB0FD6213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560" y="5481565"/>
            <a:ext cx="3367545" cy="734125"/>
          </a:xfrm>
          <a:prstGeom prst="rect">
            <a:avLst/>
          </a:prstGeom>
        </p:spPr>
      </p:pic>
      <p:sp>
        <p:nvSpPr>
          <p:cNvPr id="11" name="Прямоугольник 3">
            <a:extLst>
              <a:ext uri="{FF2B5EF4-FFF2-40B4-BE49-F238E27FC236}">
                <a16:creationId xmlns:a16="http://schemas.microsoft.com/office/drawing/2014/main" id="{951CC84E-6A07-4835-B374-B01BEDE261F3}"/>
              </a:ext>
            </a:extLst>
          </p:cNvPr>
          <p:cNvSpPr/>
          <p:nvPr/>
        </p:nvSpPr>
        <p:spPr>
          <a:xfrm>
            <a:off x="703560" y="2009740"/>
            <a:ext cx="5392439" cy="551090"/>
          </a:xfrm>
          <a:prstGeom prst="rect">
            <a:avLst/>
          </a:prstGeom>
        </p:spPr>
        <p:txBody>
          <a:bodyPr wrap="square" lIns="0" tIns="0" rIns="0" bIns="180000" anchor="b">
            <a:spAutoFit/>
          </a:bodyPr>
          <a:lstStyle/>
          <a:p>
            <a:pPr defTabSz="839852">
              <a:lnSpc>
                <a:spcPct val="100000"/>
              </a:lnSpc>
            </a:pP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ЭКСПЕРИМЕНТ </a:t>
            </a:r>
          </a:p>
        </p:txBody>
      </p:sp>
    </p:spTree>
    <p:extLst>
      <p:ext uri="{BB962C8B-B14F-4D97-AF65-F5344CB8AC3E}">
        <p14:creationId xmlns:p14="http://schemas.microsoft.com/office/powerpoint/2010/main" val="173790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Объект 17" hidden="1">
            <a:extLst>
              <a:ext uri="{FF2B5EF4-FFF2-40B4-BE49-F238E27FC236}">
                <a16:creationId xmlns:a16="http://schemas.microsoft.com/office/drawing/2014/main" id="{7F8EE1E9-7C16-4999-8545-6590A248CB5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84" imgH="385" progId="TCLayout.ActiveDocument.1">
                  <p:embed/>
                </p:oleObj>
              </mc:Choice>
              <mc:Fallback>
                <p:oleObj name="Слайд think-cell" r:id="rId4" imgW="384" imgH="385" progId="TCLayout.ActiveDocument.1">
                  <p:embed/>
                  <p:pic>
                    <p:nvPicPr>
                      <p:cNvPr id="18" name="Объект 17" hidden="1">
                        <a:extLst>
                          <a:ext uri="{FF2B5EF4-FFF2-40B4-BE49-F238E27FC236}">
                            <a16:creationId xmlns:a16="http://schemas.microsoft.com/office/drawing/2014/main" id="{7F8EE1E9-7C16-4999-8545-6590A248CB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2" name="Прямоугольник 241" hidden="1">
            <a:extLst>
              <a:ext uri="{FF2B5EF4-FFF2-40B4-BE49-F238E27FC236}">
                <a16:creationId xmlns:a16="http://schemas.microsoft.com/office/drawing/2014/main" id="{4A3FA555-CAAC-4FAE-913C-3432D3C4B4B3}"/>
              </a:ext>
            </a:extLst>
          </p:cNvPr>
          <p:cNvSpPr/>
          <p:nvPr/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1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4F8296-251F-4570-B6FD-0384E639CD43}"/>
              </a:ext>
            </a:extLst>
          </p:cNvPr>
          <p:cNvSpPr txBox="1"/>
          <p:nvPr/>
        </p:nvSpPr>
        <p:spPr>
          <a:xfrm>
            <a:off x="8249878" y="1378670"/>
            <a:ext cx="342641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>
            <a:defPPr>
              <a:defRPr lang="ru-PT"/>
            </a:defPPr>
            <a:lvl1pPr marR="0" indent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Тестирование возможностей использования технологий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8E0C1D-5530-4038-8A09-8826086E2648}"/>
              </a:ext>
            </a:extLst>
          </p:cNvPr>
          <p:cNvSpPr txBox="1"/>
          <p:nvPr/>
        </p:nvSpPr>
        <p:spPr>
          <a:xfrm>
            <a:off x="4205634" y="1384726"/>
            <a:ext cx="342641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>
            <a:defPPr>
              <a:defRPr lang="ru-PT"/>
            </a:defPPr>
            <a:lvl1pPr marR="0" indent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Определение технических возможностей ИС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55F463-C632-4399-B523-B9962ACDD096}"/>
              </a:ext>
            </a:extLst>
          </p:cNvPr>
          <p:cNvSpPr txBox="1"/>
          <p:nvPr/>
        </p:nvSpPr>
        <p:spPr>
          <a:xfrm>
            <a:off x="368434" y="1394813"/>
            <a:ext cx="342641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>
            <a:defPPr>
              <a:defRPr lang="ru-PT"/>
            </a:defPPr>
            <a:lvl1pPr marR="0" indent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Разработка </a:t>
            </a:r>
            <a:b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</a:b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предложений по НПА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3185B83D-818D-473E-A7EF-A8C040CF26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836" y="2027926"/>
            <a:ext cx="714375" cy="714375"/>
          </a:xfrm>
          <a:prstGeom prst="rect">
            <a:avLst/>
          </a:prstGeom>
        </p:spPr>
      </p:pic>
      <p:pic>
        <p:nvPicPr>
          <p:cNvPr id="34" name="Picture 14">
            <a:extLst>
              <a:ext uri="{FF2B5EF4-FFF2-40B4-BE49-F238E27FC236}">
                <a16:creationId xmlns:a16="http://schemas.microsoft.com/office/drawing/2014/main" id="{24EC4BE9-06FC-4F10-A77B-04A827CC32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8036" y="2017839"/>
            <a:ext cx="714375" cy="714375"/>
          </a:xfrm>
          <a:prstGeom prst="rect">
            <a:avLst/>
          </a:prstGeom>
        </p:spPr>
      </p:pic>
      <p:pic>
        <p:nvPicPr>
          <p:cNvPr id="35" name="Picture 15">
            <a:extLst>
              <a:ext uri="{FF2B5EF4-FFF2-40B4-BE49-F238E27FC236}">
                <a16:creationId xmlns:a16="http://schemas.microsoft.com/office/drawing/2014/main" id="{61F89F3F-8775-4CBC-85BA-986D107922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2280" y="2011783"/>
            <a:ext cx="714375" cy="714375"/>
          </a:xfrm>
          <a:prstGeom prst="rect">
            <a:avLst/>
          </a:prstGeom>
        </p:spPr>
      </p:pic>
      <p:sp>
        <p:nvSpPr>
          <p:cNvPr id="36" name="Rectangle 7">
            <a:extLst>
              <a:ext uri="{FF2B5EF4-FFF2-40B4-BE49-F238E27FC236}">
                <a16:creationId xmlns:a16="http://schemas.microsoft.com/office/drawing/2014/main" id="{ADF88B37-3C3F-4B98-BA3C-EF6802FA5EA4}"/>
              </a:ext>
            </a:extLst>
          </p:cNvPr>
          <p:cNvSpPr/>
          <p:nvPr/>
        </p:nvSpPr>
        <p:spPr>
          <a:xfrm>
            <a:off x="9644764" y="2848181"/>
            <a:ext cx="809469" cy="72000"/>
          </a:xfrm>
          <a:prstGeom prst="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Rectangle 16">
            <a:extLst>
              <a:ext uri="{FF2B5EF4-FFF2-40B4-BE49-F238E27FC236}">
                <a16:creationId xmlns:a16="http://schemas.microsoft.com/office/drawing/2014/main" id="{A0EB4228-1842-41DF-AC45-57E5C9D3A77B}"/>
              </a:ext>
            </a:extLst>
          </p:cNvPr>
          <p:cNvSpPr/>
          <p:nvPr/>
        </p:nvSpPr>
        <p:spPr>
          <a:xfrm>
            <a:off x="5600520" y="2854237"/>
            <a:ext cx="809469" cy="72000"/>
          </a:xfrm>
          <a:prstGeom prst="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ectangle 17">
            <a:extLst>
              <a:ext uri="{FF2B5EF4-FFF2-40B4-BE49-F238E27FC236}">
                <a16:creationId xmlns:a16="http://schemas.microsoft.com/office/drawing/2014/main" id="{2CB874A6-3C86-446E-9D3A-7632CD23C1DE}"/>
              </a:ext>
            </a:extLst>
          </p:cNvPr>
          <p:cNvSpPr/>
          <p:nvPr/>
        </p:nvSpPr>
        <p:spPr>
          <a:xfrm>
            <a:off x="1741018" y="2864324"/>
            <a:ext cx="809469" cy="72000"/>
          </a:xfrm>
          <a:prstGeom prst="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Номер слайда 6">
            <a:extLst>
              <a:ext uri="{FF2B5EF4-FFF2-40B4-BE49-F238E27FC236}">
                <a16:creationId xmlns:a16="http://schemas.microsoft.com/office/drawing/2014/main" id="{1EBE00BE-061C-4576-9473-C702FBFEB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1551FBC-28BC-EA4C-9AC8-0F9B437B061D}" type="slidenum">
              <a:rPr lang="en-RU" smtClean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fld>
            <a:endParaRPr lang="en-RU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Rectangle 1">
            <a:extLst>
              <a:ext uri="{FF2B5EF4-FFF2-40B4-BE49-F238E27FC236}">
                <a16:creationId xmlns:a16="http://schemas.microsoft.com/office/drawing/2014/main" id="{451CC496-2ABB-4599-A788-3210712A2EB1}"/>
              </a:ext>
            </a:extLst>
          </p:cNvPr>
          <p:cNvSpPr/>
          <p:nvPr/>
        </p:nvSpPr>
        <p:spPr>
          <a:xfrm>
            <a:off x="7643919" y="4152897"/>
            <a:ext cx="400168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hangingPunct="0">
              <a:spcBef>
                <a:spcPts val="600"/>
              </a:spcBef>
              <a:buBlip>
                <a:blip r:embed="rId9"/>
              </a:buBlip>
            </a:pPr>
            <a:r>
              <a:rPr lang="ru-RU" sz="1600" dirty="0">
                <a:solidFill>
                  <a:srgbClr val="6E6D6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Специализированные вебинары от Оператора</a:t>
            </a:r>
          </a:p>
          <a:p>
            <a:pPr marL="285750" indent="-285750" hangingPunct="0">
              <a:spcBef>
                <a:spcPts val="600"/>
              </a:spcBef>
              <a:buBlip>
                <a:blip r:embed="rId9"/>
              </a:buBlip>
            </a:pPr>
            <a:r>
              <a:rPr lang="ru-RU" sz="1600" dirty="0">
                <a:solidFill>
                  <a:srgbClr val="6E6D6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Демонстрация типовых решений (партнерские программы)</a:t>
            </a:r>
          </a:p>
          <a:p>
            <a:pPr marL="285750" indent="-285750" hangingPunct="0">
              <a:spcBef>
                <a:spcPts val="600"/>
              </a:spcBef>
              <a:buBlip>
                <a:blip r:embed="rId9"/>
              </a:buBlip>
            </a:pPr>
            <a:r>
              <a:rPr lang="ru-RU" sz="1600" dirty="0">
                <a:solidFill>
                  <a:srgbClr val="6E6D6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Обследование производственных площадок совместно с технологическими партнерами</a:t>
            </a:r>
          </a:p>
        </p:txBody>
      </p:sp>
      <p:graphicFrame>
        <p:nvGraphicFramePr>
          <p:cNvPr id="41" name="Table 27">
            <a:extLst>
              <a:ext uri="{FF2B5EF4-FFF2-40B4-BE49-F238E27FC236}">
                <a16:creationId xmlns:a16="http://schemas.microsoft.com/office/drawing/2014/main" id="{60A86533-51BD-42D9-95C0-0805197F1C34}"/>
              </a:ext>
            </a:extLst>
          </p:cNvPr>
          <p:cNvGraphicFramePr>
            <a:graphicFrameLocks noGrp="1"/>
          </p:cNvGraphicFramePr>
          <p:nvPr/>
        </p:nvGraphicFramePr>
        <p:xfrm>
          <a:off x="450038" y="4147511"/>
          <a:ext cx="6850614" cy="2212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3538">
                  <a:extLst>
                    <a:ext uri="{9D8B030D-6E8A-4147-A177-3AD203B41FA5}">
                      <a16:colId xmlns:a16="http://schemas.microsoft.com/office/drawing/2014/main" val="380516932"/>
                    </a:ext>
                  </a:extLst>
                </a:gridCol>
                <a:gridCol w="2283538">
                  <a:extLst>
                    <a:ext uri="{9D8B030D-6E8A-4147-A177-3AD203B41FA5}">
                      <a16:colId xmlns:a16="http://schemas.microsoft.com/office/drawing/2014/main" val="232267287"/>
                    </a:ext>
                  </a:extLst>
                </a:gridCol>
                <a:gridCol w="2283538">
                  <a:extLst>
                    <a:ext uri="{9D8B030D-6E8A-4147-A177-3AD203B41FA5}">
                      <a16:colId xmlns:a16="http://schemas.microsoft.com/office/drawing/2014/main" val="3138403597"/>
                    </a:ext>
                  </a:extLst>
                </a:gridCol>
              </a:tblGrid>
              <a:tr h="5272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  <a:sym typeface="PT Sans Caption"/>
                        </a:rPr>
                        <a:t>Тип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  <a:sym typeface="PT Sans Caption"/>
                        </a:rPr>
                        <a:t>Периодичность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  <a:sym typeface="PT Sans Caption"/>
                        </a:rPr>
                        <a:t>Модерация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372913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  <a:sym typeface="PT Sans Caption"/>
                        </a:rPr>
                        <a:t>Проектно-экспертная группа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Раз в месяц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  <a:sym typeface="PT Sans Caption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Минпромторг РФ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  <a:sym typeface="PT Sans Caption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119689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Рабочая группа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  <a:sym typeface="PT Sans Caption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  <a:sym typeface="PT Sans Caption"/>
                        </a:rPr>
                        <a:t>2</a:t>
                      </a: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  <a:sym typeface="PT Sans Caption"/>
                        </a:rPr>
                        <a:t> раза в месяц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  <a:sym typeface="PT Sans Caption"/>
                        </a:rPr>
                        <a:t>Оператор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573382"/>
                  </a:ext>
                </a:extLst>
              </a:tr>
              <a:tr h="5272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  <a:sym typeface="PT Sans Caption"/>
                        </a:rPr>
                        <a:t>Индивидуальная работа</a:t>
                      </a:r>
                      <a:endParaRPr lang="ru-RU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  <a:sym typeface="PT Sans Caption"/>
                        </a:rPr>
                        <a:t>План-график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  <a:sym typeface="PT Sans Caption"/>
                        </a:rPr>
                        <a:t>Оператор </a:t>
                      </a:r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&amp;  </a:t>
                      </a: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УОТ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  <a:sym typeface="PT Sans Caption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523440"/>
                  </a:ext>
                </a:extLst>
              </a:tr>
            </a:tbl>
          </a:graphicData>
        </a:graphic>
      </p:graphicFrame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469A84B-5E10-4CC6-88C1-DD98024FA47B}"/>
              </a:ext>
            </a:extLst>
          </p:cNvPr>
          <p:cNvCxnSpPr/>
          <p:nvPr/>
        </p:nvCxnSpPr>
        <p:spPr>
          <a:xfrm>
            <a:off x="450038" y="3305120"/>
            <a:ext cx="11448000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кругленный прямоугольник 8">
            <a:extLst>
              <a:ext uri="{FF2B5EF4-FFF2-40B4-BE49-F238E27FC236}">
                <a16:creationId xmlns:a16="http://schemas.microsoft.com/office/drawing/2014/main" id="{311F07C7-C3C9-4F85-8329-F265B2ED7467}"/>
              </a:ext>
            </a:extLst>
          </p:cNvPr>
          <p:cNvSpPr/>
          <p:nvPr/>
        </p:nvSpPr>
        <p:spPr>
          <a:xfrm>
            <a:off x="302300" y="184835"/>
            <a:ext cx="11551560" cy="720000"/>
          </a:xfrm>
          <a:prstGeom prst="round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800" b="1" dirty="0">
                <a:solidFill>
                  <a:srgbClr val="6D6E71"/>
                </a:solidFill>
                <a:latin typeface="PT Sans" panose="020B0503020203020204" pitchFamily="34" charset="0"/>
                <a:cs typeface="Segoe UI" panose="020B0502040204020203" pitchFamily="34" charset="0"/>
              </a:rPr>
              <a:t>ЦЕЛИ ЭКСПЕРИМЕНТА И ФОРМАТ РАБОТЫ</a:t>
            </a:r>
          </a:p>
        </p:txBody>
      </p:sp>
    </p:spTree>
    <p:extLst>
      <p:ext uri="{BB962C8B-B14F-4D97-AF65-F5344CB8AC3E}">
        <p14:creationId xmlns:p14="http://schemas.microsoft.com/office/powerpoint/2010/main" val="2917825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96">
            <a:extLst>
              <a:ext uri="{FF2B5EF4-FFF2-40B4-BE49-F238E27FC236}">
                <a16:creationId xmlns:a16="http://schemas.microsoft.com/office/drawing/2014/main" id="{E9A5BD8D-B59A-4D3E-98AD-D130C2D36CD1}"/>
              </a:ext>
            </a:extLst>
          </p:cNvPr>
          <p:cNvSpPr/>
          <p:nvPr/>
        </p:nvSpPr>
        <p:spPr>
          <a:xfrm>
            <a:off x="4254500" y="2241968"/>
            <a:ext cx="6153221" cy="640663"/>
          </a:xfrm>
          <a:prstGeom prst="roundRect">
            <a:avLst/>
          </a:prstGeom>
          <a:solidFill>
            <a:srgbClr val="FF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EADB8F-A233-4E3E-9FF1-4C9D81DD8E51}"/>
              </a:ext>
            </a:extLst>
          </p:cNvPr>
          <p:cNvSpPr txBox="1"/>
          <p:nvPr/>
        </p:nvSpPr>
        <p:spPr>
          <a:xfrm>
            <a:off x="5910332" y="2359120"/>
            <a:ext cx="2841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T Sans Bold" panose="020B0703020203020204" pitchFamily="34" charset="-52"/>
                <a:cs typeface="Segoe UI" panose="020B0502040204020203" pitchFamily="34" charset="0"/>
              </a:rPr>
              <a:t>эксперимент</a:t>
            </a:r>
            <a:endParaRPr kumimoji="0" lang="ru-PT" sz="2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PT Sans Bold" panose="020B0703020203020204" pitchFamily="34" charset="-52"/>
              <a:cs typeface="Segoe UI" panose="020B0502040204020203" pitchFamily="34" charset="0"/>
            </a:endParaRPr>
          </a:p>
        </p:txBody>
      </p:sp>
      <p:sp>
        <p:nvSpPr>
          <p:cNvPr id="22" name="Скругленный прямоугольник 97">
            <a:extLst>
              <a:ext uri="{FF2B5EF4-FFF2-40B4-BE49-F238E27FC236}">
                <a16:creationId xmlns:a16="http://schemas.microsoft.com/office/drawing/2014/main" id="{B92B8834-3EA5-4123-87F1-81EB4FE33CAB}"/>
              </a:ext>
            </a:extLst>
          </p:cNvPr>
          <p:cNvSpPr/>
          <p:nvPr/>
        </p:nvSpPr>
        <p:spPr>
          <a:xfrm>
            <a:off x="893109" y="2233290"/>
            <a:ext cx="2476493" cy="647622"/>
          </a:xfrm>
          <a:prstGeom prst="roundRect">
            <a:avLst/>
          </a:prstGeom>
          <a:solidFill>
            <a:srgbClr val="6C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P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AEF036-1577-4A8B-8DAB-F54F40280599}"/>
              </a:ext>
            </a:extLst>
          </p:cNvPr>
          <p:cNvSpPr txBox="1"/>
          <p:nvPr/>
        </p:nvSpPr>
        <p:spPr>
          <a:xfrm>
            <a:off x="927063" y="2338292"/>
            <a:ext cx="2382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 Bold" panose="020B0703020203020204" pitchFamily="34" charset="-52"/>
                <a:cs typeface="Segoe UI" panose="020B0502040204020203" pitchFamily="34" charset="0"/>
              </a:rPr>
              <a:t>подготовка</a:t>
            </a:r>
            <a:endParaRPr kumimoji="0" lang="ru-PT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 Bold" panose="020B0703020203020204" pitchFamily="34" charset="-52"/>
              <a:cs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0819A6-A149-4703-81FB-506F07D4BBD1}"/>
              </a:ext>
            </a:extLst>
          </p:cNvPr>
          <p:cNvSpPr txBox="1"/>
          <p:nvPr/>
        </p:nvSpPr>
        <p:spPr>
          <a:xfrm>
            <a:off x="4240190" y="1585337"/>
            <a:ext cx="6153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404040"/>
                </a:solidFill>
                <a:latin typeface="PT Sans Bold" panose="020B0703020203020204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ППР №203 от 22.02.2025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404040"/>
                </a:solidFill>
                <a:latin typeface="PT Sans Bold" panose="020B0703020203020204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1 марта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T Sans Bold" panose="020B0703020203020204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– 31 августа 2025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9E1139DE-37EB-477B-9B84-FD827F41D2BF}"/>
              </a:ext>
            </a:extLst>
          </p:cNvPr>
          <p:cNvCxnSpPr>
            <a:cxnSpLocks/>
          </p:cNvCxnSpPr>
          <p:nvPr/>
        </p:nvCxnSpPr>
        <p:spPr>
          <a:xfrm>
            <a:off x="3788464" y="2004347"/>
            <a:ext cx="0" cy="1070939"/>
          </a:xfrm>
          <a:prstGeom prst="line">
            <a:avLst/>
          </a:prstGeom>
          <a:ln w="82550"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54">
            <a:extLst>
              <a:ext uri="{FF2B5EF4-FFF2-40B4-BE49-F238E27FC236}">
                <a16:creationId xmlns:a16="http://schemas.microsoft.com/office/drawing/2014/main" id="{DF7B1375-2090-4277-A948-900F3BC814D9}"/>
              </a:ext>
            </a:extLst>
          </p:cNvPr>
          <p:cNvCxnSpPr>
            <a:cxnSpLocks/>
          </p:cNvCxnSpPr>
          <p:nvPr/>
        </p:nvCxnSpPr>
        <p:spPr>
          <a:xfrm flipH="1">
            <a:off x="940323" y="3172404"/>
            <a:ext cx="9467398" cy="0"/>
          </a:xfrm>
          <a:prstGeom prst="line">
            <a:avLst/>
          </a:prstGeom>
          <a:ln w="25400">
            <a:solidFill>
              <a:srgbClr val="6D6E7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5FE2D4E-2AF5-44F5-AFE9-A2D85DF30449}"/>
              </a:ext>
            </a:extLst>
          </p:cNvPr>
          <p:cNvSpPr txBox="1"/>
          <p:nvPr/>
        </p:nvSpPr>
        <p:spPr>
          <a:xfrm>
            <a:off x="3940125" y="3356944"/>
            <a:ext cx="7667456" cy="307777"/>
          </a:xfrm>
          <a:prstGeom prst="rect">
            <a:avLst/>
          </a:prstGeom>
          <a:noFill/>
        </p:spPr>
        <p:txBody>
          <a:bodyPr wrap="square" lIns="180000" rIns="90000" rtlCol="0">
            <a:spAutoFit/>
          </a:bodyPr>
          <a:lstStyle/>
          <a:p>
            <a:pPr>
              <a:spcAft>
                <a:spcPts val="2200"/>
              </a:spcAft>
            </a:pPr>
            <a:r>
              <a:rPr lang="ru-RU" sz="14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КОДЫ ТН ВЭД ЕАЭС: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2CE2AA-D185-46A0-8293-17E7A9395977}"/>
              </a:ext>
            </a:extLst>
          </p:cNvPr>
          <p:cNvSpPr txBox="1"/>
          <p:nvPr/>
        </p:nvSpPr>
        <p:spPr>
          <a:xfrm>
            <a:off x="778557" y="458506"/>
            <a:ext cx="10120099" cy="46782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T Sans Bold" panose="020B0703020203020204" pitchFamily="34" charset="-52"/>
                <a:ea typeface="+mn-ea"/>
                <a:cs typeface="Segoe UI" panose="020B0502040204020203" pitchFamily="34" charset="0"/>
              </a:rPr>
              <a:t>ЭКСПЕРИМЕНТ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B8FDE7-51F3-427C-A661-037FCF7CCEB3}"/>
              </a:ext>
            </a:extLst>
          </p:cNvPr>
          <p:cNvSpPr txBox="1"/>
          <p:nvPr/>
        </p:nvSpPr>
        <p:spPr>
          <a:xfrm>
            <a:off x="3940124" y="3659643"/>
            <a:ext cx="4771883" cy="954107"/>
          </a:xfrm>
          <a:prstGeom prst="rect">
            <a:avLst/>
          </a:prstGeom>
          <a:noFill/>
        </p:spPr>
        <p:txBody>
          <a:bodyPr wrap="square" lIns="180000" rIns="90000" numCol="4" rtlCol="0">
            <a:spAutoFit/>
          </a:bodyPr>
          <a:lstStyle/>
          <a:p>
            <a:r>
              <a:rPr lang="ru-RU" sz="14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1704</a:t>
            </a:r>
          </a:p>
          <a:p>
            <a:r>
              <a:rPr lang="ru-RU" sz="14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1806</a:t>
            </a:r>
          </a:p>
          <a:p>
            <a:endParaRPr lang="ru-RU" sz="1400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400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4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1905</a:t>
            </a:r>
          </a:p>
          <a:p>
            <a:r>
              <a:rPr lang="ru-RU" sz="14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2006 00</a:t>
            </a:r>
          </a:p>
          <a:p>
            <a:endParaRPr lang="ru-RU" sz="1400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400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4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2007</a:t>
            </a:r>
          </a:p>
          <a:p>
            <a:r>
              <a:rPr lang="ru-RU" sz="14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2008</a:t>
            </a:r>
          </a:p>
          <a:p>
            <a:endParaRPr lang="ru-RU" sz="1400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400" dirty="0">
              <a:solidFill>
                <a:srgbClr val="404040"/>
              </a:solidFill>
              <a:latin typeface="PT Sans Regular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4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2106 90 980 1</a:t>
            </a:r>
          </a:p>
          <a:p>
            <a:r>
              <a:rPr lang="ru-RU" sz="1400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2106 90 980 2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F71899-BAA8-48AE-9546-5A7124260ACF}"/>
              </a:ext>
            </a:extLst>
          </p:cNvPr>
          <p:cNvSpPr txBox="1"/>
          <p:nvPr/>
        </p:nvSpPr>
        <p:spPr>
          <a:xfrm>
            <a:off x="778556" y="846468"/>
            <a:ext cx="9684725" cy="688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T Sans Bold" panose="020B0703020203020204" pitchFamily="34" charset="-52"/>
                <a:ea typeface="PT Sans Bold" panose="020B0703020203020204" pitchFamily="34" charset="-52"/>
              </a:rPr>
              <a:t>по маркировке </a:t>
            </a:r>
            <a:r>
              <a:rPr lang="ru-RU" sz="2400" dirty="0">
                <a:solidFill>
                  <a:srgbClr val="404040"/>
                </a:solidFill>
                <a:latin typeface="PT Sans Bold" panose="020B0703020203020204" pitchFamily="34" charset="-52"/>
                <a:ea typeface="PT Sans Bold" panose="020B0703020203020204" pitchFamily="34" charset="-52"/>
              </a:rPr>
              <a:t>отдельных видов сладостей и кондитерских изделий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PT Sans Bold" panose="020B0703020203020204" pitchFamily="34" charset="-52"/>
                <a:ea typeface="PT Sans Bold" panose="020B0703020203020204" pitchFamily="34" charset="-52"/>
              </a:rPr>
              <a:t>, упакованных в потребительскую упаковку*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080752-3F54-4A66-BC2C-346AEA836E85}"/>
              </a:ext>
            </a:extLst>
          </p:cNvPr>
          <p:cNvSpPr txBox="1"/>
          <p:nvPr/>
        </p:nvSpPr>
        <p:spPr>
          <a:xfrm>
            <a:off x="3944996" y="4600750"/>
            <a:ext cx="5055178" cy="307777"/>
          </a:xfrm>
          <a:prstGeom prst="rect">
            <a:avLst/>
          </a:prstGeom>
          <a:noFill/>
        </p:spPr>
        <p:txBody>
          <a:bodyPr wrap="square" lIns="180000" rIns="90000" rtlCol="0">
            <a:spAutoFit/>
          </a:bodyPr>
          <a:lstStyle/>
          <a:p>
            <a:pPr>
              <a:spcAft>
                <a:spcPts val="2200"/>
              </a:spcAft>
            </a:pPr>
            <a:r>
              <a:rPr lang="ru-RU" sz="1400" b="1" dirty="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rPr>
              <a:t>За исключением: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E92FD0-68EA-4000-AA57-005039963103}"/>
              </a:ext>
            </a:extLst>
          </p:cNvPr>
          <p:cNvSpPr txBox="1"/>
          <p:nvPr/>
        </p:nvSpPr>
        <p:spPr>
          <a:xfrm>
            <a:off x="3943813" y="4912508"/>
            <a:ext cx="3114175" cy="830997"/>
          </a:xfrm>
          <a:prstGeom prst="rect">
            <a:avLst/>
          </a:prstGeom>
          <a:noFill/>
        </p:spPr>
        <p:txBody>
          <a:bodyPr wrap="square" lIns="180000" rIns="90000" numCol="1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176213" indent="-176213"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ru-RU" sz="1200" dirty="0"/>
              <a:t>консервированной продукции, прошедшей пастеризацию или стерилизацию до или после помещения в упаковку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36F957-EC9B-473F-8A30-443CC3210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0392" y="3198358"/>
            <a:ext cx="4966716" cy="365964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D1B462D-41B2-440E-8741-A99C8F4B5B7B}"/>
              </a:ext>
            </a:extLst>
          </p:cNvPr>
          <p:cNvSpPr txBox="1"/>
          <p:nvPr/>
        </p:nvSpPr>
        <p:spPr>
          <a:xfrm>
            <a:off x="3944996" y="5674952"/>
            <a:ext cx="2974054" cy="276999"/>
          </a:xfrm>
          <a:prstGeom prst="rect">
            <a:avLst/>
          </a:prstGeom>
          <a:noFill/>
        </p:spPr>
        <p:txBody>
          <a:bodyPr wrap="square" lIns="180000" rIns="90000" numCol="1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176213" indent="-176213"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ru-RU" sz="1200" dirty="0"/>
              <a:t>цукатов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25A924-F729-6DA7-DBFB-855EB418D4DA}"/>
              </a:ext>
            </a:extLst>
          </p:cNvPr>
          <p:cNvSpPr txBox="1"/>
          <p:nvPr/>
        </p:nvSpPr>
        <p:spPr>
          <a:xfrm>
            <a:off x="3945553" y="5925930"/>
            <a:ext cx="2974054" cy="461665"/>
          </a:xfrm>
          <a:prstGeom prst="rect">
            <a:avLst/>
          </a:prstGeom>
          <a:noFill/>
        </p:spPr>
        <p:txBody>
          <a:bodyPr wrap="square" lIns="180000" rIns="90000" numCol="1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176213" indent="-176213"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ru-RU" sz="1200" dirty="0"/>
              <a:t>хлебобулочных изделий со СГ до 5 суток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C413A-DF0E-0128-2DC8-E0C687CC95F1}"/>
              </a:ext>
            </a:extLst>
          </p:cNvPr>
          <p:cNvSpPr txBox="1"/>
          <p:nvPr/>
        </p:nvSpPr>
        <p:spPr>
          <a:xfrm>
            <a:off x="7208045" y="5474370"/>
            <a:ext cx="2974054" cy="830997"/>
          </a:xfrm>
          <a:prstGeom prst="rect">
            <a:avLst/>
          </a:prstGeom>
          <a:noFill/>
        </p:spPr>
        <p:txBody>
          <a:bodyPr wrap="square" lIns="180000" rIns="90000" numCol="1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176213" indent="-176213"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ru-RU" sz="1200" dirty="0"/>
              <a:t>зерновых продуктов для завтраков, в том числе содержащих </a:t>
            </a:r>
            <a:br>
              <a:rPr lang="ru-RU" sz="1200" dirty="0"/>
            </a:br>
            <a:r>
              <a:rPr lang="ru-RU" sz="1200" dirty="0"/>
              <a:t>и не содержащих какао, какао-порошков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F7E677-2AAA-4D55-9B9C-D3737AFA1D3A}"/>
              </a:ext>
            </a:extLst>
          </p:cNvPr>
          <p:cNvSpPr txBox="1"/>
          <p:nvPr/>
        </p:nvSpPr>
        <p:spPr>
          <a:xfrm>
            <a:off x="7224980" y="4994679"/>
            <a:ext cx="3114174" cy="461665"/>
          </a:xfrm>
          <a:prstGeom prst="rect">
            <a:avLst/>
          </a:prstGeom>
          <a:noFill/>
        </p:spPr>
        <p:txBody>
          <a:bodyPr wrap="square" lIns="180000" rIns="90000" numCol="1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rgbClr val="404040"/>
                </a:solidFill>
                <a:latin typeface="PT Sans Regular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176213" indent="-176213"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ru-RU" sz="1200" dirty="0"/>
              <a:t>отдельных видов безалкогольных напитков, в том числе с соком, и соков</a:t>
            </a:r>
          </a:p>
        </p:txBody>
      </p:sp>
    </p:spTree>
    <p:extLst>
      <p:ext uri="{BB962C8B-B14F-4D97-AF65-F5344CB8AC3E}">
        <p14:creationId xmlns:p14="http://schemas.microsoft.com/office/powerpoint/2010/main" val="537646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5B99F7-DC95-4353-8C56-DCB47EB8613E}"/>
              </a:ext>
            </a:extLst>
          </p:cNvPr>
          <p:cNvSpPr/>
          <p:nvPr/>
        </p:nvSpPr>
        <p:spPr>
          <a:xfrm>
            <a:off x="4483" y="5700846"/>
            <a:ext cx="12183035" cy="1154633"/>
          </a:xfrm>
          <a:prstGeom prst="rect">
            <a:avLst/>
          </a:prstGeom>
          <a:solidFill>
            <a:srgbClr val="6C6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BCD5E2-DB91-015D-05D2-81D7716010BE}"/>
              </a:ext>
            </a:extLst>
          </p:cNvPr>
          <p:cNvSpPr txBox="1"/>
          <p:nvPr/>
        </p:nvSpPr>
        <p:spPr>
          <a:xfrm>
            <a:off x="285097" y="556611"/>
            <a:ext cx="9458331" cy="467564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400" b="1">
                <a:solidFill>
                  <a:schemeClr val="tx1">
                    <a:lumMod val="75000"/>
                  </a:schemeClr>
                </a:solidFill>
                <a:latin typeface="PT Sans Bold" panose="020B0703020203020204" pitchFamily="34" charset="-52"/>
                <a:cs typeface="Segoe UI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998" dirty="0">
                <a:solidFill>
                  <a:srgbClr val="404040"/>
                </a:solidFill>
              </a:rPr>
              <a:t>ЧТО ПОЛУЧАЮТ УЧАСТНИКИ ЭКСПЕРИМЕНТА: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1CE08C-41E9-40E9-833B-1F6400833898}"/>
              </a:ext>
            </a:extLst>
          </p:cNvPr>
          <p:cNvSpPr txBox="1"/>
          <p:nvPr/>
        </p:nvSpPr>
        <p:spPr>
          <a:xfrm>
            <a:off x="951239" y="1568649"/>
            <a:ext cx="4571442" cy="7213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b="0">
                <a:solidFill>
                  <a:srgbClr val="404040"/>
                </a:solidFill>
                <a:latin typeface="PT Sans Regular"/>
              </a:defRPr>
            </a:lvl1pPr>
          </a:lstStyle>
          <a:p>
            <a:pPr>
              <a:spcAft>
                <a:spcPts val="300"/>
              </a:spcAft>
            </a:pPr>
            <a:r>
              <a:rPr lang="ru-RU" sz="1499" b="1" dirty="0"/>
              <a:t>ОБСЛЕДОВАНИЕ ПРОИЗВОДСТВЕННЫХ ЛИНИЙ </a:t>
            </a:r>
          </a:p>
          <a:p>
            <a:pPr>
              <a:lnSpc>
                <a:spcPct val="90000"/>
              </a:lnSpc>
            </a:pPr>
            <a:r>
              <a:rPr lang="ru-RU" sz="1299" dirty="0"/>
              <a:t>и помощь с подбором оптимального технического решения для работы с маркировкой.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3DA81-7BB7-41CD-8AB5-B2F9430EBC1D}"/>
              </a:ext>
            </a:extLst>
          </p:cNvPr>
          <p:cNvSpPr txBox="1"/>
          <p:nvPr/>
        </p:nvSpPr>
        <p:spPr>
          <a:xfrm>
            <a:off x="951239" y="2750880"/>
            <a:ext cx="5268718" cy="108119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b="0">
                <a:solidFill>
                  <a:srgbClr val="404040"/>
                </a:solidFill>
                <a:latin typeface="PT Sans Regular"/>
              </a:defRPr>
            </a:lvl1pPr>
          </a:lstStyle>
          <a:p>
            <a:pPr>
              <a:spcAft>
                <a:spcPts val="300"/>
              </a:spcAft>
            </a:pPr>
            <a:r>
              <a:rPr lang="ru-RU" sz="1499" b="1" dirty="0"/>
              <a:t>ФОРМИРОВАНИЕ ПРЕДВАРИТЕЛЬНОЙ ДОРОЖНОЙ КАРТЫ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ru-RU" sz="1299" dirty="0"/>
              <a:t>оснащения производственных линий под маркировку по результатам проведённого эксперимента и вариантов интеграции с учетными системами участника с учётом опыта уже запущенных товарных групп (молочная продукция, упакованная вода)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38568C-8928-4CB0-9B44-C1AA79C7A305}"/>
              </a:ext>
            </a:extLst>
          </p:cNvPr>
          <p:cNvSpPr txBox="1"/>
          <p:nvPr/>
        </p:nvSpPr>
        <p:spPr>
          <a:xfrm>
            <a:off x="866846" y="6048114"/>
            <a:ext cx="10605576" cy="522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399" i="1" dirty="0">
                <a:solidFill>
                  <a:schemeClr val="bg1"/>
                </a:solidFill>
                <a:latin typeface="PT Sans Regular"/>
                <a:cs typeface="Segoe UI" panose="020B0502040204020203" pitchFamily="34" charset="0"/>
              </a:rPr>
              <a:t>Минимально: в эксперимент входит маркировка согласованного с производителем объема выпускаемой продукции на выбранном тех. решении. Полный перечень всех мероприятий будет согласован и прописан в сценарии проводимого эксперимента.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F95033-331E-4FC9-8D76-67BB474E182D}"/>
              </a:ext>
            </a:extLst>
          </p:cNvPr>
          <p:cNvSpPr txBox="1"/>
          <p:nvPr/>
        </p:nvSpPr>
        <p:spPr>
          <a:xfrm>
            <a:off x="866847" y="4113837"/>
            <a:ext cx="5023117" cy="9012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b="0">
                <a:solidFill>
                  <a:srgbClr val="404040"/>
                </a:solidFill>
                <a:latin typeface="PT Sans Regular"/>
              </a:defRPr>
            </a:lvl1pPr>
          </a:lstStyle>
          <a:p>
            <a:pPr>
              <a:spcAft>
                <a:spcPts val="300"/>
              </a:spcAft>
            </a:pPr>
            <a:r>
              <a:rPr lang="ru-RU" sz="1499" b="1" dirty="0"/>
              <a:t>УЧАСТИЕ В ОБСУЖДЕНИИ БИЗНЕС-ПРОЦЕССОВ 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ru-RU" sz="1299" dirty="0"/>
              <a:t>с другими участниками оборота, а также координатором проекта для возможности реализации данных процессов в системе маркировки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20B88C-0E56-4DBB-9788-0A494E4A57E3}"/>
              </a:ext>
            </a:extLst>
          </p:cNvPr>
          <p:cNvSpPr txBox="1"/>
          <p:nvPr/>
        </p:nvSpPr>
        <p:spPr>
          <a:xfrm>
            <a:off x="7353832" y="1570093"/>
            <a:ext cx="4147661" cy="7213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b="0">
                <a:solidFill>
                  <a:srgbClr val="404040"/>
                </a:solidFill>
                <a:latin typeface="PT Sans Regular"/>
              </a:defRPr>
            </a:lvl1pPr>
          </a:lstStyle>
          <a:p>
            <a:pPr>
              <a:spcAft>
                <a:spcPts val="300"/>
              </a:spcAft>
            </a:pPr>
            <a:r>
              <a:rPr lang="ru-RU" sz="1499" b="1" dirty="0"/>
              <a:t>ВЫДЕЛЕННАЯ ТЕХНИЧЕСКАЯ ПОДДЕРЖКА </a:t>
            </a:r>
          </a:p>
          <a:p>
            <a:pPr>
              <a:lnSpc>
                <a:spcPct val="90000"/>
              </a:lnSpc>
            </a:pPr>
            <a:r>
              <a:rPr lang="ru-RU" sz="1299" dirty="0"/>
              <a:t>со стороны оператора системы маркировки </a:t>
            </a:r>
          </a:p>
          <a:p>
            <a:pPr>
              <a:lnSpc>
                <a:spcPct val="90000"/>
              </a:lnSpc>
            </a:pPr>
            <a:r>
              <a:rPr lang="ru-RU" sz="1299" dirty="0"/>
              <a:t>и сопровождение на этапе эксперимента и далее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BA86BB-C479-4368-847C-07C08D471C0B}"/>
              </a:ext>
            </a:extLst>
          </p:cNvPr>
          <p:cNvSpPr txBox="1"/>
          <p:nvPr/>
        </p:nvSpPr>
        <p:spPr>
          <a:xfrm>
            <a:off x="7353833" y="2755380"/>
            <a:ext cx="4359113" cy="3230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 b="0">
                <a:solidFill>
                  <a:srgbClr val="404040"/>
                </a:solidFill>
                <a:latin typeface="PT Sans Regular"/>
              </a:defRPr>
            </a:lvl1pPr>
          </a:lstStyle>
          <a:p>
            <a:pPr>
              <a:spcAft>
                <a:spcPts val="300"/>
              </a:spcAft>
            </a:pPr>
            <a:r>
              <a:rPr lang="ru-RU" sz="1499" b="1" dirty="0"/>
              <a:t>УЧАСТИЕ И ПРОВЕДЕНИЕ PR АКТИВНОСТЕЙ </a:t>
            </a:r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F34E3222-EA2B-4DAB-9CAA-F84F36963ACD}"/>
              </a:ext>
            </a:extLst>
          </p:cNvPr>
          <p:cNvSpPr/>
          <p:nvPr/>
        </p:nvSpPr>
        <p:spPr>
          <a:xfrm>
            <a:off x="743411" y="1972995"/>
            <a:ext cx="143017" cy="139046"/>
          </a:xfrm>
          <a:custGeom>
            <a:avLst/>
            <a:gdLst>
              <a:gd name="connsiteX0" fmla="*/ 0 w 143123"/>
              <a:gd name="connsiteY0" fmla="*/ 35781 h 139148"/>
              <a:gd name="connsiteX1" fmla="*/ 43732 w 143123"/>
              <a:gd name="connsiteY1" fmla="*/ 0 h 139148"/>
              <a:gd name="connsiteX2" fmla="*/ 143123 w 143123"/>
              <a:gd name="connsiteY2" fmla="*/ 91440 h 139148"/>
              <a:gd name="connsiteX3" fmla="*/ 123245 w 143123"/>
              <a:gd name="connsiteY3" fmla="*/ 139148 h 139148"/>
              <a:gd name="connsiteX4" fmla="*/ 0 w 143123"/>
              <a:gd name="connsiteY4" fmla="*/ 35781 h 139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123" h="139148">
                <a:moveTo>
                  <a:pt x="0" y="35781"/>
                </a:moveTo>
                <a:lnTo>
                  <a:pt x="43732" y="0"/>
                </a:lnTo>
                <a:lnTo>
                  <a:pt x="143123" y="91440"/>
                </a:lnTo>
                <a:lnTo>
                  <a:pt x="123245" y="139148"/>
                </a:lnTo>
                <a:lnTo>
                  <a:pt x="0" y="35781"/>
                </a:lnTo>
                <a:close/>
              </a:path>
            </a:pathLst>
          </a:cu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pic>
        <p:nvPicPr>
          <p:cNvPr id="6" name="Picture 31">
            <a:extLst>
              <a:ext uri="{FF2B5EF4-FFF2-40B4-BE49-F238E27FC236}">
                <a16:creationId xmlns:a16="http://schemas.microsoft.com/office/drawing/2014/main" id="{37A5E598-99C6-4B5E-B034-E80DB9BD9C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16" y="1568649"/>
            <a:ext cx="550864" cy="55086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01BFEA0-A41B-4D9D-A2B1-F674A72DD489}"/>
              </a:ext>
            </a:extLst>
          </p:cNvPr>
          <p:cNvSpPr/>
          <p:nvPr/>
        </p:nvSpPr>
        <p:spPr>
          <a:xfrm rot="19909724">
            <a:off x="753797" y="2862011"/>
            <a:ext cx="76842" cy="210619"/>
          </a:xfrm>
          <a:prstGeom prst="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89E21D3-74C8-4A77-8AB2-C8764739675A}"/>
              </a:ext>
            </a:extLst>
          </p:cNvPr>
          <p:cNvSpPr/>
          <p:nvPr/>
        </p:nvSpPr>
        <p:spPr>
          <a:xfrm rot="1700791">
            <a:off x="407337" y="2863571"/>
            <a:ext cx="76842" cy="210619"/>
          </a:xfrm>
          <a:prstGeom prst="rect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pic>
        <p:nvPicPr>
          <p:cNvPr id="11" name="Picture 33">
            <a:extLst>
              <a:ext uri="{FF2B5EF4-FFF2-40B4-BE49-F238E27FC236}">
                <a16:creationId xmlns:a16="http://schemas.microsoft.com/office/drawing/2014/main" id="{669A1973-F058-41A5-AD95-D1A5B3B26D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16" y="2771747"/>
            <a:ext cx="550864" cy="550864"/>
          </a:xfrm>
          <a:prstGeom prst="rect">
            <a:avLst/>
          </a:prstGeom>
        </p:spPr>
      </p:pic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id="{4CAFAF06-5D05-46A5-8A50-197B84E7A346}"/>
              </a:ext>
            </a:extLst>
          </p:cNvPr>
          <p:cNvSpPr/>
          <p:nvPr/>
        </p:nvSpPr>
        <p:spPr>
          <a:xfrm>
            <a:off x="6767565" y="1658203"/>
            <a:ext cx="408182" cy="423160"/>
          </a:xfrm>
          <a:custGeom>
            <a:avLst/>
            <a:gdLst>
              <a:gd name="connsiteX0" fmla="*/ 116174 w 408482"/>
              <a:gd name="connsiteY0" fmla="*/ 142406 h 423472"/>
              <a:gd name="connsiteX1" fmla="*/ 149902 w 408482"/>
              <a:gd name="connsiteY1" fmla="*/ 97436 h 423472"/>
              <a:gd name="connsiteX2" fmla="*/ 93689 w 408482"/>
              <a:gd name="connsiteY2" fmla="*/ 0 h 423472"/>
              <a:gd name="connsiteX3" fmla="*/ 0 w 408482"/>
              <a:gd name="connsiteY3" fmla="*/ 44970 h 423472"/>
              <a:gd name="connsiteX4" fmla="*/ 37475 w 408482"/>
              <a:gd name="connsiteY4" fmla="*/ 183629 h 423472"/>
              <a:gd name="connsiteX5" fmla="*/ 116174 w 408482"/>
              <a:gd name="connsiteY5" fmla="*/ 284813 h 423472"/>
              <a:gd name="connsiteX6" fmla="*/ 202367 w 408482"/>
              <a:gd name="connsiteY6" fmla="*/ 363511 h 423472"/>
              <a:gd name="connsiteX7" fmla="*/ 371007 w 408482"/>
              <a:gd name="connsiteY7" fmla="*/ 423472 h 423472"/>
              <a:gd name="connsiteX8" fmla="*/ 408482 w 408482"/>
              <a:gd name="connsiteY8" fmla="*/ 314793 h 423472"/>
              <a:gd name="connsiteX9" fmla="*/ 314793 w 408482"/>
              <a:gd name="connsiteY9" fmla="*/ 254832 h 423472"/>
              <a:gd name="connsiteX10" fmla="*/ 277318 w 408482"/>
              <a:gd name="connsiteY10" fmla="*/ 299803 h 423472"/>
              <a:gd name="connsiteX11" fmla="*/ 194872 w 408482"/>
              <a:gd name="connsiteY11" fmla="*/ 266075 h 423472"/>
              <a:gd name="connsiteX12" fmla="*/ 149902 w 408482"/>
              <a:gd name="connsiteY12" fmla="*/ 206114 h 423472"/>
              <a:gd name="connsiteX13" fmla="*/ 116174 w 408482"/>
              <a:gd name="connsiteY13" fmla="*/ 142406 h 42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482" h="423472">
                <a:moveTo>
                  <a:pt x="116174" y="142406"/>
                </a:moveTo>
                <a:lnTo>
                  <a:pt x="149902" y="97436"/>
                </a:lnTo>
                <a:lnTo>
                  <a:pt x="93689" y="0"/>
                </a:lnTo>
                <a:lnTo>
                  <a:pt x="0" y="44970"/>
                </a:lnTo>
                <a:lnTo>
                  <a:pt x="37475" y="183629"/>
                </a:lnTo>
                <a:lnTo>
                  <a:pt x="116174" y="284813"/>
                </a:lnTo>
                <a:lnTo>
                  <a:pt x="202367" y="363511"/>
                </a:lnTo>
                <a:lnTo>
                  <a:pt x="371007" y="423472"/>
                </a:lnTo>
                <a:lnTo>
                  <a:pt x="408482" y="314793"/>
                </a:lnTo>
                <a:lnTo>
                  <a:pt x="314793" y="254832"/>
                </a:lnTo>
                <a:lnTo>
                  <a:pt x="277318" y="299803"/>
                </a:lnTo>
                <a:lnTo>
                  <a:pt x="194872" y="266075"/>
                </a:lnTo>
                <a:lnTo>
                  <a:pt x="149902" y="206114"/>
                </a:lnTo>
                <a:lnTo>
                  <a:pt x="116174" y="142406"/>
                </a:lnTo>
                <a:close/>
              </a:path>
            </a:pathLst>
          </a:cu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pic>
        <p:nvPicPr>
          <p:cNvPr id="18" name="Picture 35">
            <a:extLst>
              <a:ext uri="{FF2B5EF4-FFF2-40B4-BE49-F238E27FC236}">
                <a16:creationId xmlns:a16="http://schemas.microsoft.com/office/drawing/2014/main" id="{B546B369-92E6-4FEE-9641-BE49275EFD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3110" y="1622014"/>
            <a:ext cx="472072" cy="472072"/>
          </a:xfrm>
          <a:prstGeom prst="rect">
            <a:avLst/>
          </a:prstGeom>
        </p:spPr>
      </p:pic>
      <p:sp>
        <p:nvSpPr>
          <p:cNvPr id="33" name="Овал 32">
            <a:extLst>
              <a:ext uri="{FF2B5EF4-FFF2-40B4-BE49-F238E27FC236}">
                <a16:creationId xmlns:a16="http://schemas.microsoft.com/office/drawing/2014/main" id="{0F715B96-F0C5-4684-B344-B6A81EE2A0C2}"/>
              </a:ext>
            </a:extLst>
          </p:cNvPr>
          <p:cNvSpPr/>
          <p:nvPr/>
        </p:nvSpPr>
        <p:spPr>
          <a:xfrm>
            <a:off x="6898676" y="2800811"/>
            <a:ext cx="48726" cy="67059"/>
          </a:xfrm>
          <a:prstGeom prst="ellipse">
            <a:avLst/>
          </a:pr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F4657890-7EE9-4EFC-9E37-C412848D50AC}"/>
              </a:ext>
            </a:extLst>
          </p:cNvPr>
          <p:cNvSpPr/>
          <p:nvPr/>
        </p:nvSpPr>
        <p:spPr>
          <a:xfrm>
            <a:off x="6872419" y="2874728"/>
            <a:ext cx="116088" cy="56172"/>
          </a:xfrm>
          <a:custGeom>
            <a:avLst/>
            <a:gdLst>
              <a:gd name="connsiteX0" fmla="*/ 0 w 116174"/>
              <a:gd name="connsiteY0" fmla="*/ 56213 h 56213"/>
              <a:gd name="connsiteX1" fmla="*/ 116174 w 116174"/>
              <a:gd name="connsiteY1" fmla="*/ 52466 h 56213"/>
              <a:gd name="connsiteX2" fmla="*/ 116174 w 116174"/>
              <a:gd name="connsiteY2" fmla="*/ 52466 h 56213"/>
              <a:gd name="connsiteX3" fmla="*/ 71203 w 116174"/>
              <a:gd name="connsiteY3" fmla="*/ 11243 h 56213"/>
              <a:gd name="connsiteX4" fmla="*/ 41223 w 116174"/>
              <a:gd name="connsiteY4" fmla="*/ 0 h 56213"/>
              <a:gd name="connsiteX5" fmla="*/ 0 w 116174"/>
              <a:gd name="connsiteY5" fmla="*/ 56213 h 5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74" h="56213">
                <a:moveTo>
                  <a:pt x="0" y="56213"/>
                </a:moveTo>
                <a:lnTo>
                  <a:pt x="116174" y="52466"/>
                </a:lnTo>
                <a:lnTo>
                  <a:pt x="116174" y="52466"/>
                </a:lnTo>
                <a:lnTo>
                  <a:pt x="71203" y="11243"/>
                </a:lnTo>
                <a:lnTo>
                  <a:pt x="41223" y="0"/>
                </a:lnTo>
                <a:lnTo>
                  <a:pt x="0" y="56213"/>
                </a:lnTo>
                <a:close/>
              </a:path>
            </a:pathLst>
          </a:cu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pic>
        <p:nvPicPr>
          <p:cNvPr id="17" name="Picture 45">
            <a:extLst>
              <a:ext uri="{FF2B5EF4-FFF2-40B4-BE49-F238E27FC236}">
                <a16:creationId xmlns:a16="http://schemas.microsoft.com/office/drawing/2014/main" id="{9ABA151D-1821-4CE4-AA74-908B867B4B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3110" y="2611384"/>
            <a:ext cx="550864" cy="550864"/>
          </a:xfrm>
          <a:prstGeom prst="rect">
            <a:avLst/>
          </a:prstGeom>
        </p:spPr>
      </p:pic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FF1B173D-CFF7-45C9-83FF-FEB5FE462FB2}"/>
              </a:ext>
            </a:extLst>
          </p:cNvPr>
          <p:cNvSpPr/>
          <p:nvPr/>
        </p:nvSpPr>
        <p:spPr>
          <a:xfrm>
            <a:off x="495869" y="4197605"/>
            <a:ext cx="268743" cy="295618"/>
          </a:xfrm>
          <a:custGeom>
            <a:avLst/>
            <a:gdLst>
              <a:gd name="connsiteX0" fmla="*/ 0 w 268941"/>
              <a:gd name="connsiteY0" fmla="*/ 161365 h 295835"/>
              <a:gd name="connsiteX1" fmla="*/ 17929 w 268941"/>
              <a:gd name="connsiteY1" fmla="*/ 233082 h 295835"/>
              <a:gd name="connsiteX2" fmla="*/ 161365 w 268941"/>
              <a:gd name="connsiteY2" fmla="*/ 233082 h 295835"/>
              <a:gd name="connsiteX3" fmla="*/ 197223 w 268941"/>
              <a:gd name="connsiteY3" fmla="*/ 295835 h 295835"/>
              <a:gd name="connsiteX4" fmla="*/ 206188 w 268941"/>
              <a:gd name="connsiteY4" fmla="*/ 224118 h 295835"/>
              <a:gd name="connsiteX5" fmla="*/ 259976 w 268941"/>
              <a:gd name="connsiteY5" fmla="*/ 224118 h 295835"/>
              <a:gd name="connsiteX6" fmla="*/ 268941 w 268941"/>
              <a:gd name="connsiteY6" fmla="*/ 8965 h 295835"/>
              <a:gd name="connsiteX7" fmla="*/ 152400 w 268941"/>
              <a:gd name="connsiteY7" fmla="*/ 0 h 295835"/>
              <a:gd name="connsiteX8" fmla="*/ 134470 w 268941"/>
              <a:gd name="connsiteY8" fmla="*/ 161365 h 295835"/>
              <a:gd name="connsiteX9" fmla="*/ 0 w 268941"/>
              <a:gd name="connsiteY9" fmla="*/ 161365 h 29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941" h="295835">
                <a:moveTo>
                  <a:pt x="0" y="161365"/>
                </a:moveTo>
                <a:lnTo>
                  <a:pt x="17929" y="233082"/>
                </a:lnTo>
                <a:lnTo>
                  <a:pt x="161365" y="233082"/>
                </a:lnTo>
                <a:lnTo>
                  <a:pt x="197223" y="295835"/>
                </a:lnTo>
                <a:lnTo>
                  <a:pt x="206188" y="224118"/>
                </a:lnTo>
                <a:lnTo>
                  <a:pt x="259976" y="224118"/>
                </a:lnTo>
                <a:lnTo>
                  <a:pt x="268941" y="8965"/>
                </a:lnTo>
                <a:lnTo>
                  <a:pt x="152400" y="0"/>
                </a:lnTo>
                <a:lnTo>
                  <a:pt x="134470" y="161365"/>
                </a:lnTo>
                <a:lnTo>
                  <a:pt x="0" y="161365"/>
                </a:lnTo>
                <a:close/>
              </a:path>
            </a:pathLst>
          </a:custGeom>
          <a:solidFill>
            <a:srgbClr val="F6F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pic>
        <p:nvPicPr>
          <p:cNvPr id="16" name="Picture 35">
            <a:extLst>
              <a:ext uri="{FF2B5EF4-FFF2-40B4-BE49-F238E27FC236}">
                <a16:creationId xmlns:a16="http://schemas.microsoft.com/office/drawing/2014/main" id="{596DB53B-0336-47E6-9D80-19F45CC279D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124" y="4113837"/>
            <a:ext cx="550864" cy="5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64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Скругленный прямоугольник 8">
            <a:extLst>
              <a:ext uri="{FF2B5EF4-FFF2-40B4-BE49-F238E27FC236}">
                <a16:creationId xmlns:a16="http://schemas.microsoft.com/office/drawing/2014/main" id="{B56E659B-F1FE-DA4E-8282-D2FFD0E50826}"/>
              </a:ext>
            </a:extLst>
          </p:cNvPr>
          <p:cNvSpPr/>
          <p:nvPr/>
        </p:nvSpPr>
        <p:spPr>
          <a:xfrm>
            <a:off x="516000" y="5907501"/>
            <a:ext cx="11160000" cy="628895"/>
          </a:xfrm>
          <a:prstGeom prst="roundRect">
            <a:avLst/>
          </a:prstGeom>
          <a:solidFill>
            <a:srgbClr val="63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11C2C70-A26A-A24C-BA80-F929C0D7AD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56118" y="1771015"/>
            <a:ext cx="900000" cy="900000"/>
          </a:xfrm>
          <a:prstGeom prst="rect">
            <a:avLst/>
          </a:prstGeom>
        </p:spPr>
      </p:pic>
      <p:cxnSp>
        <p:nvCxnSpPr>
          <p:cNvPr id="7" name="Straight Connector 14">
            <a:extLst>
              <a:ext uri="{FF2B5EF4-FFF2-40B4-BE49-F238E27FC236}">
                <a16:creationId xmlns:a16="http://schemas.microsoft.com/office/drawing/2014/main" id="{A823E71C-3854-0C4C-A2DE-957A3EC1113C}"/>
              </a:ext>
            </a:extLst>
          </p:cNvPr>
          <p:cNvCxnSpPr>
            <a:cxnSpLocks/>
            <a:stCxn id="8" idx="6"/>
            <a:endCxn id="13" idx="2"/>
          </p:cNvCxnSpPr>
          <p:nvPr/>
        </p:nvCxnSpPr>
        <p:spPr>
          <a:xfrm>
            <a:off x="1583610" y="3075774"/>
            <a:ext cx="9011350" cy="0"/>
          </a:xfrm>
          <a:prstGeom prst="line">
            <a:avLst/>
          </a:prstGeom>
          <a:ln w="25400">
            <a:solidFill>
              <a:srgbClr val="6D6E71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15">
            <a:extLst>
              <a:ext uri="{FF2B5EF4-FFF2-40B4-BE49-F238E27FC236}">
                <a16:creationId xmlns:a16="http://schemas.microsoft.com/office/drawing/2014/main" id="{017C87AE-C962-544A-9939-9D0A74B16156}"/>
              </a:ext>
            </a:extLst>
          </p:cNvPr>
          <p:cNvSpPr/>
          <p:nvPr/>
        </p:nvSpPr>
        <p:spPr>
          <a:xfrm>
            <a:off x="1228627" y="2898282"/>
            <a:ext cx="354983" cy="354983"/>
          </a:xfrm>
          <a:prstGeom prst="ellipse">
            <a:avLst/>
          </a:prstGeom>
          <a:solidFill>
            <a:srgbClr val="F6F42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RU" sz="12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Oval 16">
            <a:extLst>
              <a:ext uri="{FF2B5EF4-FFF2-40B4-BE49-F238E27FC236}">
                <a16:creationId xmlns:a16="http://schemas.microsoft.com/office/drawing/2014/main" id="{44E12D75-FC3B-614D-A340-C73A139BE16C}"/>
              </a:ext>
            </a:extLst>
          </p:cNvPr>
          <p:cNvSpPr/>
          <p:nvPr/>
        </p:nvSpPr>
        <p:spPr>
          <a:xfrm>
            <a:off x="8251779" y="2898282"/>
            <a:ext cx="354983" cy="354983"/>
          </a:xfrm>
          <a:prstGeom prst="ellipse">
            <a:avLst/>
          </a:prstGeom>
          <a:solidFill>
            <a:srgbClr val="F6F42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en-RU" sz="12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Oval 18">
            <a:extLst>
              <a:ext uri="{FF2B5EF4-FFF2-40B4-BE49-F238E27FC236}">
                <a16:creationId xmlns:a16="http://schemas.microsoft.com/office/drawing/2014/main" id="{8887D7A4-206C-9E4D-92A2-A106F0757224}"/>
              </a:ext>
            </a:extLst>
          </p:cNvPr>
          <p:cNvSpPr/>
          <p:nvPr/>
        </p:nvSpPr>
        <p:spPr>
          <a:xfrm>
            <a:off x="3555182" y="2898282"/>
            <a:ext cx="354983" cy="354983"/>
          </a:xfrm>
          <a:prstGeom prst="ellipse">
            <a:avLst/>
          </a:prstGeom>
          <a:solidFill>
            <a:srgbClr val="F6F42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RU" sz="12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Oval 19">
            <a:extLst>
              <a:ext uri="{FF2B5EF4-FFF2-40B4-BE49-F238E27FC236}">
                <a16:creationId xmlns:a16="http://schemas.microsoft.com/office/drawing/2014/main" id="{C1C9696F-7DBE-4A43-A275-80A6158E974D}"/>
              </a:ext>
            </a:extLst>
          </p:cNvPr>
          <p:cNvSpPr/>
          <p:nvPr/>
        </p:nvSpPr>
        <p:spPr>
          <a:xfrm>
            <a:off x="5895167" y="2898282"/>
            <a:ext cx="354983" cy="354983"/>
          </a:xfrm>
          <a:prstGeom prst="ellipse">
            <a:avLst/>
          </a:prstGeom>
          <a:solidFill>
            <a:srgbClr val="F6F42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RU" sz="12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Oval 20">
            <a:extLst>
              <a:ext uri="{FF2B5EF4-FFF2-40B4-BE49-F238E27FC236}">
                <a16:creationId xmlns:a16="http://schemas.microsoft.com/office/drawing/2014/main" id="{A32A6D46-5AA1-0C41-AABB-AE004BF5A0DA}"/>
              </a:ext>
            </a:extLst>
          </p:cNvPr>
          <p:cNvSpPr/>
          <p:nvPr/>
        </p:nvSpPr>
        <p:spPr>
          <a:xfrm>
            <a:off x="10594960" y="2898282"/>
            <a:ext cx="354983" cy="354983"/>
          </a:xfrm>
          <a:prstGeom prst="ellipse">
            <a:avLst/>
          </a:prstGeom>
          <a:solidFill>
            <a:srgbClr val="F6F42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6366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en-RU" sz="1200" b="1" dirty="0">
              <a:solidFill>
                <a:srgbClr val="6366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object 10">
            <a:extLst>
              <a:ext uri="{FF2B5EF4-FFF2-40B4-BE49-F238E27FC236}">
                <a16:creationId xmlns:a16="http://schemas.microsoft.com/office/drawing/2014/main" id="{50205CFC-FAD7-7E40-A1E9-2487055A794C}"/>
              </a:ext>
            </a:extLst>
          </p:cNvPr>
          <p:cNvSpPr txBox="1"/>
          <p:nvPr/>
        </p:nvSpPr>
        <p:spPr>
          <a:xfrm>
            <a:off x="506118" y="3425557"/>
            <a:ext cx="1800000" cy="19864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71450" indent="-171450" fontAlgn="base">
              <a:spcBef>
                <a:spcPts val="500"/>
              </a:spcBef>
              <a:buBlip>
                <a:blip r:embed="rId4"/>
              </a:buBlip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Направление заявки на участие в эксперименте</a:t>
            </a:r>
            <a:r>
              <a:rPr lang="en-US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5"/>
              </a:rPr>
              <a:t>sweets</a:t>
            </a:r>
            <a:r>
              <a:rPr lang="en-US" sz="12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@crpt.ru</a:t>
            </a:r>
            <a:r>
              <a:rPr lang="en-US" sz="12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12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fontAlgn="base">
              <a:spcBef>
                <a:spcPts val="500"/>
              </a:spcBef>
              <a:buBlip>
                <a:blip r:embed="rId4"/>
              </a:buBlip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Подписание необходимых документов</a:t>
            </a:r>
          </a:p>
          <a:p>
            <a:pPr marL="171450" indent="-171450" fontAlgn="base">
              <a:spcBef>
                <a:spcPts val="500"/>
              </a:spcBef>
              <a:buBlip>
                <a:blip r:embed="rId4"/>
              </a:buBlip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! Заявка на участие расположена на сайте </a:t>
            </a:r>
            <a:r>
              <a:rPr lang="ru-RU" sz="1200" dirty="0" err="1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Честныйзнак.РФ</a:t>
            </a:r>
            <a:endParaRPr lang="ru-RU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object 10">
            <a:extLst>
              <a:ext uri="{FF2B5EF4-FFF2-40B4-BE49-F238E27FC236}">
                <a16:creationId xmlns:a16="http://schemas.microsoft.com/office/drawing/2014/main" id="{BDCCACF4-6C84-5D4B-A363-2904D36DF05B}"/>
              </a:ext>
            </a:extLst>
          </p:cNvPr>
          <p:cNvSpPr txBox="1"/>
          <p:nvPr/>
        </p:nvSpPr>
        <p:spPr>
          <a:xfrm>
            <a:off x="9885882" y="3425557"/>
            <a:ext cx="1800000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71450" indent="-171450" fontAlgn="base">
              <a:spcBef>
                <a:spcPts val="500"/>
              </a:spcBef>
              <a:buBlip>
                <a:blip r:embed="rId4"/>
              </a:buBlip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Подписание протокола по итогам испытаний</a:t>
            </a:r>
            <a:endParaRPr lang="en-US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object 10">
            <a:extLst>
              <a:ext uri="{FF2B5EF4-FFF2-40B4-BE49-F238E27FC236}">
                <a16:creationId xmlns:a16="http://schemas.microsoft.com/office/drawing/2014/main" id="{8A243797-6159-174D-9948-A07F74A09E08}"/>
              </a:ext>
            </a:extLst>
          </p:cNvPr>
          <p:cNvSpPr txBox="1"/>
          <p:nvPr/>
        </p:nvSpPr>
        <p:spPr>
          <a:xfrm>
            <a:off x="7529270" y="3425557"/>
            <a:ext cx="1800000" cy="17376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71450" indent="-171450" fontAlgn="base">
              <a:spcBef>
                <a:spcPts val="500"/>
              </a:spcBef>
              <a:buBlip>
                <a:blip r:embed="rId4"/>
              </a:buBlip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Доставка, монтирование и установка оборудования, пуско-наладочные работы </a:t>
            </a:r>
          </a:p>
          <a:p>
            <a:pPr marL="171450" indent="-171450" fontAlgn="base">
              <a:spcBef>
                <a:spcPts val="500"/>
              </a:spcBef>
              <a:buBlip>
                <a:blip r:embed="rId4"/>
              </a:buBlip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Замер скорости работы линий и параметров отбраковки</a:t>
            </a:r>
            <a:endParaRPr lang="en-US" sz="1200" dirty="0">
              <a:solidFill>
                <a:srgbClr val="6D6E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object 10">
            <a:extLst>
              <a:ext uri="{FF2B5EF4-FFF2-40B4-BE49-F238E27FC236}">
                <a16:creationId xmlns:a16="http://schemas.microsoft.com/office/drawing/2014/main" id="{B2B25154-D190-6542-A9D9-A7289DC4FA76}"/>
              </a:ext>
            </a:extLst>
          </p:cNvPr>
          <p:cNvSpPr txBox="1"/>
          <p:nvPr/>
        </p:nvSpPr>
        <p:spPr>
          <a:xfrm>
            <a:off x="5172658" y="3425557"/>
            <a:ext cx="1800000" cy="21711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71450" indent="-171450" fontAlgn="base">
              <a:spcBef>
                <a:spcPts val="500"/>
              </a:spcBef>
              <a:buBlip>
                <a:blip r:embed="rId4"/>
              </a:buBlip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Выезд на площадку совместно с интеграторами и проведение обследования площадки</a:t>
            </a:r>
          </a:p>
          <a:p>
            <a:pPr marL="172800" fontAlgn="base">
              <a:spcBef>
                <a:spcPts val="500"/>
              </a:spcBef>
            </a:pPr>
            <a:r>
              <a:rPr lang="ru-RU" sz="1200" b="1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! Приезжаем в любую точку РФ</a:t>
            </a:r>
          </a:p>
          <a:p>
            <a:pPr marL="171450" indent="-171450" fontAlgn="base">
              <a:spcBef>
                <a:spcPts val="500"/>
              </a:spcBef>
              <a:buBlip>
                <a:blip r:embed="rId4"/>
              </a:buBlip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Выбор оптимального решения для производства </a:t>
            </a:r>
          </a:p>
        </p:txBody>
      </p:sp>
      <p:sp>
        <p:nvSpPr>
          <p:cNvPr id="31" name="object 10">
            <a:extLst>
              <a:ext uri="{FF2B5EF4-FFF2-40B4-BE49-F238E27FC236}">
                <a16:creationId xmlns:a16="http://schemas.microsoft.com/office/drawing/2014/main" id="{8AADB0BC-892A-A54E-81E9-293BE01D5827}"/>
              </a:ext>
            </a:extLst>
          </p:cNvPr>
          <p:cNvSpPr txBox="1"/>
          <p:nvPr/>
        </p:nvSpPr>
        <p:spPr>
          <a:xfrm>
            <a:off x="2831591" y="3425557"/>
            <a:ext cx="1800000" cy="16171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71450" indent="-171450" fontAlgn="base">
              <a:spcBef>
                <a:spcPts val="500"/>
              </a:spcBef>
              <a:buBlip>
                <a:blip r:embed="rId4"/>
              </a:buBlip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Вступление в рабочую группу эксперимента</a:t>
            </a:r>
          </a:p>
          <a:p>
            <a:pPr marL="171450" indent="-171450" fontAlgn="base">
              <a:spcBef>
                <a:spcPts val="500"/>
              </a:spcBef>
              <a:buBlip>
                <a:blip r:embed="rId4"/>
              </a:buBlip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Закрепление за участником персонального руководителя проекта</a:t>
            </a:r>
          </a:p>
          <a:p>
            <a:pPr marL="171450" indent="-171450" fontAlgn="base">
              <a:spcBef>
                <a:spcPts val="500"/>
              </a:spcBef>
              <a:buBlip>
                <a:blip r:embed="rId4"/>
              </a:buBlip>
            </a:pPr>
            <a:r>
              <a:rPr lang="ru-RU" sz="1200" dirty="0">
                <a:solidFill>
                  <a:srgbClr val="6D6E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Проведение регулярных встреч</a:t>
            </a:r>
          </a:p>
        </p:txBody>
      </p:sp>
      <p:sp>
        <p:nvSpPr>
          <p:cNvPr id="33" name="Скругленный прямоугольник 8">
            <a:extLst>
              <a:ext uri="{FF2B5EF4-FFF2-40B4-BE49-F238E27FC236}">
                <a16:creationId xmlns:a16="http://schemas.microsoft.com/office/drawing/2014/main" id="{A4DC3F77-2D5C-C24B-8C00-C98356A05B74}"/>
              </a:ext>
            </a:extLst>
          </p:cNvPr>
          <p:cNvSpPr/>
          <p:nvPr/>
        </p:nvSpPr>
        <p:spPr>
          <a:xfrm>
            <a:off x="516000" y="359999"/>
            <a:ext cx="11160000" cy="900000"/>
          </a:xfrm>
          <a:prstGeom prst="roundRect">
            <a:avLst/>
          </a:prstGeom>
          <a:solidFill>
            <a:srgbClr val="F6F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Эксперимент по маркировке сладостей: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как стать участником и алгоритмы работы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0D1273-F7A0-1A4B-9BAA-363F81877360}"/>
              </a:ext>
            </a:extLst>
          </p:cNvPr>
          <p:cNvGrpSpPr/>
          <p:nvPr/>
        </p:nvGrpSpPr>
        <p:grpSpPr>
          <a:xfrm>
            <a:off x="3572029" y="5987948"/>
            <a:ext cx="4537400" cy="468000"/>
            <a:chOff x="777369" y="6207443"/>
            <a:chExt cx="4006240" cy="468000"/>
          </a:xfrm>
        </p:grpSpPr>
        <p:pic>
          <p:nvPicPr>
            <p:cNvPr id="35" name="Picture 148">
              <a:extLst>
                <a:ext uri="{FF2B5EF4-FFF2-40B4-BE49-F238E27FC236}">
                  <a16:creationId xmlns:a16="http://schemas.microsoft.com/office/drawing/2014/main" id="{3134262A-2667-C64F-982E-65E132330B4A}"/>
                </a:ext>
              </a:extLst>
            </p:cNvPr>
            <p:cNvPicPr>
              <a:picLocks/>
            </p:cNvPicPr>
            <p:nvPr/>
          </p:nvPicPr>
          <p:blipFill>
            <a:blip r:embed="rId6"/>
            <a:srcRect/>
            <a:stretch/>
          </p:blipFill>
          <p:spPr>
            <a:xfrm>
              <a:off x="777369" y="6207443"/>
              <a:ext cx="468000" cy="468000"/>
            </a:xfrm>
            <a:prstGeom prst="rect">
              <a:avLst/>
            </a:prstGeom>
          </p:spPr>
        </p:pic>
        <p:sp>
          <p:nvSpPr>
            <p:cNvPr id="36" name="object 10">
              <a:extLst>
                <a:ext uri="{FF2B5EF4-FFF2-40B4-BE49-F238E27FC236}">
                  <a16:creationId xmlns:a16="http://schemas.microsoft.com/office/drawing/2014/main" id="{3E892A3C-B1D0-E440-8626-3603A2C817B3}"/>
                </a:ext>
              </a:extLst>
            </p:cNvPr>
            <p:cNvSpPr txBox="1"/>
            <p:nvPr/>
          </p:nvSpPr>
          <p:spPr>
            <a:xfrm>
              <a:off x="1429459" y="6251007"/>
              <a:ext cx="3354150" cy="38087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fontAlgn="base"/>
              <a:r>
                <a:rPr lang="ru-RU" sz="1200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Руководитель проекта оказывает сопровождение на всех этапах эксперимента</a:t>
              </a:r>
            </a:p>
          </p:txBody>
        </p:sp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id="{93CACEB1-5D2C-B141-A3A3-D63498DA58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281591" y="1771015"/>
            <a:ext cx="900000" cy="900000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0E27CD07-5542-124B-8D89-CA7294434ED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646000" y="1771015"/>
            <a:ext cx="900000" cy="90000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26DE3F87-D11C-B14C-AEBE-9391A363683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335882" y="1771015"/>
            <a:ext cx="900000" cy="900000"/>
          </a:xfrm>
          <a:prstGeom prst="rect">
            <a:avLst/>
          </a:prstGeom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11527752-8C81-A945-B6FB-292E761116B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979270" y="1771015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683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0xUk78kSNOWsET65AJ9U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1FV1HQTfaT3yLo99uQ4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ZpZyowSR_GPf7M1biQkF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iaNt5tRDyptgaA4sqg2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8330</TotalTime>
  <Words>2941</Words>
  <Application>Microsoft Macintosh PowerPoint</Application>
  <PresentationFormat>Широкоэкранный</PresentationFormat>
  <Paragraphs>465</Paragraphs>
  <Slides>43</Slides>
  <Notes>14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57" baseType="lpstr">
      <vt:lpstr>Arial</vt:lpstr>
      <vt:lpstr>Calibri</vt:lpstr>
      <vt:lpstr>Calibri Light</vt:lpstr>
      <vt:lpstr>Cambria</vt:lpstr>
      <vt:lpstr>Helvetica Neue</vt:lpstr>
      <vt:lpstr>Helvetica Neue Medium</vt:lpstr>
      <vt:lpstr>PT Sans</vt:lpstr>
      <vt:lpstr>PT Sans Bold</vt:lpstr>
      <vt:lpstr>PT Sans Caption</vt:lpstr>
      <vt:lpstr>PT Sans Regular</vt:lpstr>
      <vt:lpstr>Segoe UI</vt:lpstr>
      <vt:lpstr>Office Theme</vt:lpstr>
      <vt:lpstr>Слайд think-cell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Черняков Александр</dc:creator>
  <cp:lastModifiedBy>i.larina</cp:lastModifiedBy>
  <cp:revision>73</cp:revision>
  <dcterms:created xsi:type="dcterms:W3CDTF">2021-09-02T15:24:48Z</dcterms:created>
  <dcterms:modified xsi:type="dcterms:W3CDTF">2025-06-17T04:49:14Z</dcterms:modified>
</cp:coreProperties>
</file>