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006"/>
    <a:srgbClr val="EB100B"/>
    <a:srgbClr val="7FBBD7"/>
    <a:srgbClr val="D3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B08A-2E72-4598-BB0D-EC64EB9B8B0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E1DB5-C36A-43F4-A22E-5395CF1E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4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E1DB5-C36A-43F4-A22E-5395CF1E5A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1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E1DB5-C36A-43F4-A22E-5395CF1E5A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0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8C316C-3870-DFF6-B853-5326A94C0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3CD16F-D29F-245C-85DD-8C78EA46C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4FB837-1C80-E97A-E4FB-AA2779D7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505846-C797-62E2-EB18-4FD72D8A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DEDAD5-6559-B1FC-A76D-F4D8C3E4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F538C7-6A10-1C89-CB63-982A223B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1A82E3-2AD5-59EB-2617-9495BD0E8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277C23-751A-7E6B-F502-1BCC51CC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8D1CB8-BD43-8E26-142C-376D568B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EBC5DC-65A8-F673-144B-AB3D7991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0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8FA1A9C-7898-F198-7C0D-73565BC13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B04A86-8A24-46BA-3980-265E0E247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CF5BAB-6379-41C2-047B-FDBB4B5D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781885-4E11-34A5-A0D7-27D0C799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521253-8CEF-6696-F3A3-880AEC32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8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9CAAB-DF30-97DE-2C02-A9A0F6C0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4B577C-FE59-F453-3E04-E5E51C0A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EC61B2-C9E0-3772-2AA7-D207FD33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1D7AC9-6201-663A-A410-0525796F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B36EA9-E831-9D0D-5A23-BFBACD4D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6FE1D5-FC4E-458D-0947-C2A66F06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C34463-BEED-219A-ADAF-E6716816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897465-C3BF-D5B9-A6B6-EC1EA30B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F8D989-B25D-C6E7-CB53-126131D3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7C17EA-C3DA-5BCB-ED64-B96B4CCC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5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C733D1-862E-8347-8068-4807BFBA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862177-212C-7681-2FCA-ABAAD5E72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3A7F5C-31A9-2B5A-ECDE-38F0917E2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93B906-D225-2D84-8C8F-353EE65B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059D2C-B090-3413-6626-7C90DFFB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AC67F9-F0D1-7BB1-8742-94E6BC38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3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21A0EB-9C82-484F-A4FF-AED49A3B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6C9226-B8FE-FE71-4ED6-EA3A16870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852BA9C-21C0-99B2-518A-EFA4862AB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A7D8C6D-CE26-4F0A-7393-FCFB96F4F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505B3A-5E4F-F303-86E5-67A53D7AB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350162F-E27F-2768-4CAE-4F3000C4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7ABF74-7026-DE7E-0759-14D0A2B8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15FB75A-94DF-82BF-1692-A04D6A07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43B13-4ED6-6375-6201-ED3011FE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8C7C34A-BED7-E8D4-F068-BA6BFD34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4285FE-54E4-9BD9-3005-CB5390EE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370FA7E-DEC9-D3AF-28EE-0119A9C5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C6FE52-D3F3-5CD5-1092-8194D3F2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A6D0177-18F5-8219-9F6F-E60C0CA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7327702-786D-899F-9677-5352943F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6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F01E5-0887-77F2-EE97-22632345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4C068D-8491-D9B0-101E-1A26731F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835CFC-3180-4F74-97FC-F2658204C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E98940-2BE2-C64E-EFC9-C4567976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17E1AE-3A36-B177-2B14-84638C4E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279AFD-F43E-E6FE-01F6-CB9F039F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1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1FA73-F8F1-B640-98EA-C74AB780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51B1C82-CE95-54D3-F598-90AF2EAF9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139EAF-8DBD-A19F-4E8B-1D8B50A19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CD5A83-A058-2C61-6B1D-F8150E1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A78BE5-AAFF-8592-01DE-ECB4B9A3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95E00C-A3D7-5DEB-4AB3-9DBF1F6F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DA8FC8-3720-C71E-4053-27EEEE05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3CC645-59A6-D670-80B1-C339ADDF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A4C56F-226E-FF9E-3F33-B8532105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A5B0-B280-4C7B-AF5E-CDA4ED4C790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37D80E-7943-5D92-595B-8CC84E800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90A99D-50B7-12F9-DF2A-626FA00B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A2A7-8044-4B92-97DB-0917E6246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1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4739D82-539F-5C01-AA24-9BC3CB388277}"/>
              </a:ext>
            </a:extLst>
          </p:cNvPr>
          <p:cNvSpPr txBox="1">
            <a:spLocks/>
          </p:cNvSpPr>
          <p:nvPr/>
        </p:nvSpPr>
        <p:spPr>
          <a:xfrm>
            <a:off x="3902791" y="582561"/>
            <a:ext cx="3048615" cy="569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A558E2B-2846-8747-55D9-6E5016664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2724150"/>
            <a:ext cx="1409700" cy="1409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F54CA-676E-8C74-98A8-B71A7753A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454" y="582560"/>
            <a:ext cx="2930013" cy="4967666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l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мероприятия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социальным тематикам: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тренинги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мастер-классы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акселерационные программы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круглые столы</a:t>
            </a:r>
            <a:b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сессии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Информационно-методическое сопровождение социально-предпринимательской деятельности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продвижении социальных проектов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регионального этапа ежегодного Всероссийского конкурса «Лучший социальный проект года»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специалистов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/>
              <a:t> </a:t>
            </a:r>
            <a:br>
              <a:rPr lang="ru-RU" sz="3600" b="1" dirty="0"/>
            </a:br>
            <a:r>
              <a:rPr lang="ru-RU" sz="3600" b="1" dirty="0"/>
              <a:t> </a:t>
            </a:r>
            <a:br>
              <a:rPr lang="ru-RU" sz="3600" b="1" dirty="0"/>
            </a:br>
            <a:r>
              <a:rPr lang="ru-RU" sz="3600" b="1" dirty="0"/>
              <a:t> </a:t>
            </a:r>
            <a:br>
              <a:rPr lang="ru-RU" sz="3600" b="1" dirty="0"/>
            </a:br>
            <a:endParaRPr lang="ru-RU" sz="3600" dirty="0">
              <a:solidFill>
                <a:srgbClr val="7FBBD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A085A75-4726-2F90-4302-B83987DB108A}"/>
              </a:ext>
            </a:extLst>
          </p:cNvPr>
          <p:cNvSpPr txBox="1">
            <a:spLocks/>
          </p:cNvSpPr>
          <p:nvPr/>
        </p:nvSpPr>
        <p:spPr>
          <a:xfrm>
            <a:off x="3745475" y="582561"/>
            <a:ext cx="3048615" cy="569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615A7AC-DD3E-E93A-43DE-C18DB099453A}"/>
              </a:ext>
            </a:extLst>
          </p:cNvPr>
          <p:cNvSpPr txBox="1">
            <a:spLocks/>
          </p:cNvSpPr>
          <p:nvPr/>
        </p:nvSpPr>
        <p:spPr>
          <a:xfrm>
            <a:off x="3437736" y="333871"/>
            <a:ext cx="2930013" cy="61902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1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"Центр поддержки предпринимательства Приморского края</a:t>
            </a:r>
          </a:p>
          <a:p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«Мой бизнес» рядом</a:t>
            </a:r>
          </a:p>
          <a:p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 ул. Тигровая, 7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555 09 33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Уссурийск, ул. Тимирязева, 29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(423-4) 372-372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Арсеньев, ул. Ломоносова,24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(42361) 3-35-56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Дальнегорск, ул. </a:t>
            </a:r>
            <a:r>
              <a:rPr lang="ru-RU" sz="37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Сухановская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(423-73) 2-71-69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Находка, ул. Школьная, 4, к.1,2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(423-6) 64-05-04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Большой Камень, ул. Блюхера 41</a:t>
            </a:r>
          </a:p>
          <a:p>
            <a:pPr>
              <a:lnSpc>
                <a:spcPct val="170000"/>
              </a:lnSpc>
            </a:pP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(423-35) 5-22-22</a:t>
            </a:r>
          </a:p>
          <a:p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7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7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3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</a:t>
            </a: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700" b="1" dirty="0" smtClean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37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://mb.primorsky.ru/</a:t>
            </a:r>
            <a:r>
              <a:rPr lang="ru-RU" sz="37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700" b="1" dirty="0" smtClean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Наша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почта:</a:t>
            </a: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700" b="1" dirty="0" smtClean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cisspk@cpp25.ru </a:t>
            </a: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7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Наш </a:t>
            </a: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телеграмм:</a:t>
            </a:r>
          </a:p>
          <a:p>
            <a:pPr algn="l"/>
            <a:endParaRPr lang="ru-RU" sz="3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smtClean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36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://t.me/investprimorsky</a:t>
            </a:r>
            <a:endParaRPr lang="ru-RU" sz="36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036AB00-3D97-3C94-A674-E234D764BB72}"/>
              </a:ext>
            </a:extLst>
          </p:cNvPr>
          <p:cNvSpPr txBox="1">
            <a:spLocks/>
          </p:cNvSpPr>
          <p:nvPr/>
        </p:nvSpPr>
        <p:spPr>
          <a:xfrm>
            <a:off x="6794090" y="1122629"/>
            <a:ext cx="2930013" cy="28725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rgbClr val="EB10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БИЗНЕС - мое призвание</a:t>
            </a:r>
          </a:p>
          <a:p>
            <a:endParaRPr lang="ru-RU" sz="1000" b="1" dirty="0"/>
          </a:p>
          <a:p>
            <a:endParaRPr lang="ru-RU" sz="1000" b="1" dirty="0"/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инноваций социальной сферы</a:t>
            </a:r>
          </a:p>
          <a:p>
            <a:endParaRPr lang="ru-RU" sz="1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C:\Users\movlaeva.rv\AppData\Local\Microsoft\Windows\INetCache\Content.Word\ЦИСС лого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14" y="436032"/>
            <a:ext cx="2217420" cy="62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3"/>
          <p:cNvPicPr/>
          <p:nvPr/>
        </p:nvPicPr>
        <p:blipFill>
          <a:blip r:embed="rId5"/>
          <a:stretch/>
        </p:blipFill>
        <p:spPr>
          <a:xfrm>
            <a:off x="9184074" y="525249"/>
            <a:ext cx="603250" cy="45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90" y="3985410"/>
            <a:ext cx="3111910" cy="28725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7082"/>
            <a:ext cx="3035576" cy="2790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2" y="582560"/>
            <a:ext cx="153686" cy="157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4" y="2981258"/>
            <a:ext cx="154385" cy="1582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4" y="2542264"/>
            <a:ext cx="161204" cy="165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4" y="1940937"/>
            <a:ext cx="154863" cy="1587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2" y="3579622"/>
            <a:ext cx="143307" cy="1468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50" y="5480919"/>
            <a:ext cx="776380" cy="7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5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91" y="1575142"/>
            <a:ext cx="770091" cy="6470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22" y="2985136"/>
            <a:ext cx="549337" cy="4615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14" y="1737698"/>
            <a:ext cx="779707" cy="655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20" y="2412172"/>
            <a:ext cx="1501481" cy="203365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615A7AC-DD3E-E93A-43DE-C18DB099453A}"/>
              </a:ext>
            </a:extLst>
          </p:cNvPr>
          <p:cNvSpPr txBox="1">
            <a:spLocks/>
          </p:cNvSpPr>
          <p:nvPr/>
        </p:nvSpPr>
        <p:spPr>
          <a:xfrm>
            <a:off x="3646239" y="258574"/>
            <a:ext cx="2930013" cy="38493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3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ВЫ-СОЦИАЛЬНЫЙ ПРЕДПРИНИМАТЕЛЬ, ЕСЛИ СООТВЕТСТВУЕТЕ СЛЕДУЮЩИМ КРИТЕРИЯМ:</a:t>
            </a:r>
          </a:p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4200" b="1" dirty="0" smtClean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 (обеспечение занятости социально-уязвимых категорий)</a:t>
            </a:r>
          </a:p>
          <a:p>
            <a:pPr lvl="0" algn="l">
              <a:lnSpc>
                <a:spcPct val="120000"/>
              </a:lnSpc>
            </a:pPr>
            <a:endParaRPr lang="ru-RU" sz="4200" b="1" dirty="0" smtClean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4200" b="1" dirty="0" smtClean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товаров/услуг (с участием социально-уязвимых категорий граждан)</a:t>
            </a: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4200" b="1" dirty="0" smtClean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товаров/услуг (предназначенных для социально-уязвимых категорий граждан)</a:t>
            </a:r>
          </a:p>
          <a:p>
            <a:pPr lvl="0" algn="l">
              <a:lnSpc>
                <a:spcPct val="120000"/>
              </a:lnSpc>
            </a:pPr>
            <a:endParaRPr lang="ru-RU" sz="4200" b="1" dirty="0" smtClean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4200" b="1" dirty="0" smtClean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Деятельность, направленная на общественно-полезные цели</a:t>
            </a:r>
            <a:endParaRPr lang="ru-RU" sz="4200" b="1" dirty="0">
              <a:solidFill>
                <a:srgbClr val="462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300" b="1" dirty="0">
              <a:solidFill>
                <a:srgbClr val="7FBBD7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r>
              <a:rPr lang="ru-RU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                       </a:t>
            </a: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endParaRPr lang="ru-RU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algn="l"/>
            <a:r>
              <a:rPr lang="ru-RU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                      </a:t>
            </a:r>
          </a:p>
          <a:p>
            <a:pPr algn="l"/>
            <a:r>
              <a:rPr lang="ru-RU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                         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97" y="-332908"/>
            <a:ext cx="1333686" cy="16575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02" y="-230352"/>
            <a:ext cx="1567103" cy="13168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3" y="992192"/>
            <a:ext cx="1277068" cy="1073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66" y="4318534"/>
            <a:ext cx="3703382" cy="25504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78" y="4441005"/>
            <a:ext cx="2779223" cy="30246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21" y="2919340"/>
            <a:ext cx="752580" cy="10193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84" y="3288319"/>
            <a:ext cx="1371791" cy="11526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" y="1054920"/>
            <a:ext cx="1631368" cy="1864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545"/>
            <a:ext cx="3023076" cy="24684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F54CA-676E-8C74-98A8-B71A7753A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63" y="192702"/>
            <a:ext cx="2930013" cy="4032457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ИННОВАЦИЙ СОЦИАЛЬНОЙ СФЕРЫ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462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в 2019 году как структурное подразделение АНО «Центр поддержки предпринимательства Приморского края»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МИССИЯ: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/>
              <a:t>Развитие в </a:t>
            </a:r>
            <a:r>
              <a:rPr lang="ru-RU" sz="1400" b="1" dirty="0" smtClean="0"/>
              <a:t>Приморском крае эко-системы </a:t>
            </a:r>
            <a:r>
              <a:rPr lang="ru-RU" sz="1400" b="1" dirty="0"/>
              <a:t>сообщества эффективных социальных предпринимателей</a:t>
            </a:r>
            <a: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/>
            </a:r>
            <a:br>
              <a:rPr lang="ru-RU" sz="1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ru-RU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/>
            </a:r>
            <a:br>
              <a:rPr lang="ru-RU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ЦЕЛИ:</a:t>
            </a:r>
            <a:r>
              <a:rPr lang="ru-RU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/>
            </a:r>
            <a:br>
              <a:rPr lang="ru-RU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ru-RU" sz="1300" b="1" dirty="0"/>
              <a:t>Развитие и поддержка </a:t>
            </a:r>
            <a:r>
              <a:rPr lang="ru-RU" sz="1300" b="1" dirty="0" smtClean="0"/>
              <a:t>социального предпринимательства </a:t>
            </a:r>
            <a:r>
              <a:rPr lang="ru-RU" sz="1300" b="1" dirty="0" smtClean="0"/>
              <a:t>в</a:t>
            </a:r>
            <a:r>
              <a:rPr lang="en-US" sz="1300" b="1" dirty="0"/>
              <a:t> </a:t>
            </a:r>
            <a:r>
              <a:rPr lang="ru-RU" sz="1300" b="1" dirty="0" smtClean="0"/>
              <a:t>Приморском крае</a:t>
            </a:r>
            <a:r>
              <a:rPr lang="ru-RU" sz="1300" b="1" dirty="0"/>
              <a:t> 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Содействие </a:t>
            </a:r>
            <a:r>
              <a:rPr lang="ru-RU" sz="1300" b="1" dirty="0"/>
              <a:t>в </a:t>
            </a:r>
            <a:r>
              <a:rPr lang="ru-RU" sz="1300" b="1" dirty="0" smtClean="0"/>
              <a:t>передаче государственных </a:t>
            </a:r>
            <a:r>
              <a:rPr lang="ru-RU" sz="1300" b="1" dirty="0"/>
              <a:t>услуг в социальной сфере в негосударственный сектор</a:t>
            </a:r>
            <a:r>
              <a:rPr lang="ru-RU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/>
            </a:r>
            <a:br>
              <a:rPr lang="ru-RU" sz="16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4739D82-539F-5C01-AA24-9BC3CB388277}"/>
              </a:ext>
            </a:extLst>
          </p:cNvPr>
          <p:cNvSpPr txBox="1">
            <a:spLocks/>
          </p:cNvSpPr>
          <p:nvPr/>
        </p:nvSpPr>
        <p:spPr>
          <a:xfrm>
            <a:off x="3902791" y="582561"/>
            <a:ext cx="3048615" cy="569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A085A75-4726-2F90-4302-B83987DB108A}"/>
              </a:ext>
            </a:extLst>
          </p:cNvPr>
          <p:cNvSpPr txBox="1">
            <a:spLocks/>
          </p:cNvSpPr>
          <p:nvPr/>
        </p:nvSpPr>
        <p:spPr>
          <a:xfrm>
            <a:off x="3745475" y="582561"/>
            <a:ext cx="3048615" cy="569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036AB00-3D97-3C94-A674-E234D764BB72}"/>
              </a:ext>
            </a:extLst>
          </p:cNvPr>
          <p:cNvSpPr txBox="1">
            <a:spLocks/>
          </p:cNvSpPr>
          <p:nvPr/>
        </p:nvSpPr>
        <p:spPr>
          <a:xfrm>
            <a:off x="6944500" y="258574"/>
            <a:ext cx="2930013" cy="36723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СТАТУС «СОЦИАЛЬНОЕ ПРЕДПРИЯТИЕ» ВЫ МОЖЕТЕ ПОЛУЧИТЬ СЛЕДУЮЩИЕ МЕРЫ ПОДДЕРЖКИ: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ru-RU" sz="900" b="1" dirty="0" smtClean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Возможность получение гранта до 500 </a:t>
            </a:r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000 рублей (</a:t>
            </a:r>
            <a:r>
              <a:rPr lang="ru-RU" sz="900" b="1" dirty="0" err="1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софинансирование</a:t>
            </a:r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25</a:t>
            </a:r>
            <a:r>
              <a:rPr lang="ru-RU" sz="900" b="1" dirty="0" smtClean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%)</a:t>
            </a:r>
          </a:p>
          <a:p>
            <a:pPr algn="l"/>
            <a:endParaRPr lang="ru-RU" sz="900" b="1" dirty="0">
              <a:solidFill>
                <a:srgbClr val="46200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/>
            <a:r>
              <a:rPr lang="ru-RU" sz="900" b="1" dirty="0" smtClean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Сниженная налоговая ставка по УСН «Доходы» в размере 1%</a:t>
            </a:r>
            <a:endParaRPr lang="ru-RU" sz="900" b="1" dirty="0">
              <a:solidFill>
                <a:srgbClr val="46200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</a:p>
          <a:p>
            <a:pPr lvl="0" algn="l"/>
            <a:r>
              <a:rPr lang="ru-RU" sz="900" b="1" dirty="0" err="1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Займ</a:t>
            </a:r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«Социальный» по ставке от 1% годовых</a:t>
            </a: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Поручительство на льготных условиях с комиссией 0,25 %</a:t>
            </a:r>
          </a:p>
          <a:p>
            <a:pPr lvl="0" algn="l"/>
            <a:endParaRPr lang="ru-RU" sz="900" b="1" dirty="0">
              <a:solidFill>
                <a:srgbClr val="46200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Обучение в образовательных программах</a:t>
            </a:r>
          </a:p>
          <a:p>
            <a:pPr lvl="0" algn="l"/>
            <a:endParaRPr lang="ru-RU" sz="900" b="1" dirty="0">
              <a:solidFill>
                <a:srgbClr val="46200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 и продвижение бренда социального      предпринимателя</a:t>
            </a:r>
          </a:p>
          <a:p>
            <a:pPr lvl="0" algn="l"/>
            <a:endParaRPr lang="ru-RU" sz="900" b="1" dirty="0">
              <a:solidFill>
                <a:srgbClr val="46200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l"/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Имущественная поддержка </a:t>
            </a:r>
            <a:b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900" b="1" dirty="0">
                <a:solidFill>
                  <a:srgbClr val="46200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безвозмездное пользование государственным имуществом до 30 лет</a:t>
            </a:r>
          </a:p>
          <a:p>
            <a:r>
              <a:rPr lang="ru-RU" sz="1300" b="1" dirty="0">
                <a:solidFill>
                  <a:srgbClr val="7FBBD7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</a:t>
            </a:r>
          </a:p>
          <a:p>
            <a:pPr algn="l"/>
            <a:endParaRPr lang="ru-RU" sz="1800" dirty="0"/>
          </a:p>
          <a:p>
            <a:pPr algn="l"/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63" y="2618975"/>
            <a:ext cx="312114" cy="287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46" y="922377"/>
            <a:ext cx="294297" cy="2832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34" y="1780797"/>
            <a:ext cx="302875" cy="3139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98" y="3470954"/>
            <a:ext cx="282279" cy="2497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10" y="2760397"/>
            <a:ext cx="155345" cy="1592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10" y="2517474"/>
            <a:ext cx="148180" cy="1518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43" y="2247517"/>
            <a:ext cx="135421" cy="1388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62" y="1975522"/>
            <a:ext cx="142555" cy="1461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43" y="1663984"/>
            <a:ext cx="135421" cy="1388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88" y="1350796"/>
            <a:ext cx="137624" cy="1410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11" y="3097735"/>
            <a:ext cx="141578" cy="1451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" y="3682294"/>
            <a:ext cx="158537" cy="162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7" y="3184168"/>
            <a:ext cx="160059" cy="1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90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79</Words>
  <Application>Microsoft Office PowerPoint</Application>
  <PresentationFormat>Лист A4 (210x297 мм)</PresentationFormat>
  <Paragraphs>106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Microsoft JhengHei UI Light</vt:lpstr>
      <vt:lpstr>Arial</vt:lpstr>
      <vt:lpstr>Calibri</vt:lpstr>
      <vt:lpstr>Calibri Light</vt:lpstr>
      <vt:lpstr>Times New Roman</vt:lpstr>
      <vt:lpstr>Тема Office</vt:lpstr>
      <vt:lpstr>Обучающие мероприятия по социальным тематикам: семинары тренинги мастер-классы акселерационные программы круглые столы стратегические сессии  Информационно-методическое сопровождение социально-предпринимательской деятельности  Содействие в продвижении социальных проектов  Проведение регионального этапа ежегодного Всероссийского конкурса «Лучший социальный проект года»  Консультации специалистов       </vt:lpstr>
      <vt:lpstr>ЦЕНТР ИННОВАЦИЙ СОЦИАЛЬНОЙ СФЕРЫ   создан в 2019 году как структурное подразделение АНО «Центр поддержки предпринимательства Приморского края»   МИССИЯ:  Развитие в Приморском крае эко-системы сообщества эффективных социальных предпринимателей  ЦЕЛИ: Развитие и поддержка социального предпринимательства в Приморском крае   Содействие в передаче государственных услуг в социальной сфере в негосударственный сектор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Петров</dc:creator>
  <cp:lastModifiedBy>Мовлаева Рената Видадиевна</cp:lastModifiedBy>
  <cp:revision>26</cp:revision>
  <cp:lastPrinted>2022-12-19T01:34:49Z</cp:lastPrinted>
  <dcterms:created xsi:type="dcterms:W3CDTF">2022-12-07T04:15:49Z</dcterms:created>
  <dcterms:modified xsi:type="dcterms:W3CDTF">2022-12-19T04:01:55Z</dcterms:modified>
</cp:coreProperties>
</file>