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2" r:id="rId4"/>
    <p:sldId id="258" r:id="rId5"/>
    <p:sldId id="264" r:id="rId6"/>
    <p:sldId id="265" r:id="rId7"/>
    <p:sldId id="266" r:id="rId8"/>
    <p:sldId id="267" r:id="rId9"/>
    <p:sldId id="268" r:id="rId10"/>
    <p:sldId id="275" r:id="rId11"/>
    <p:sldId id="261" r:id="rId12"/>
  </p:sldIdLst>
  <p:sldSz cx="12801600" cy="9601200" type="A3"/>
  <p:notesSz cx="6810375" cy="9942513"/>
  <p:defaultTextStyle>
    <a:defPPr>
      <a:defRPr lang="en-US"/>
    </a:defPPr>
    <a:lvl1pPr marL="0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1pPr>
    <a:lvl2pPr marL="537565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2pPr>
    <a:lvl3pPr marL="1075132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3pPr>
    <a:lvl4pPr marL="1612697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4pPr>
    <a:lvl5pPr marL="2150263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5pPr>
    <a:lvl6pPr marL="2687828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6pPr>
    <a:lvl7pPr marL="3225393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7pPr>
    <a:lvl8pPr marL="3762960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8pPr>
    <a:lvl9pPr marL="4300525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20" userDrawn="1">
          <p15:clr>
            <a:srgbClr val="A4A3A4"/>
          </p15:clr>
        </p15:guide>
        <p15:guide id="2" pos="2603" userDrawn="1">
          <p15:clr>
            <a:srgbClr val="A4A3A4"/>
          </p15:clr>
        </p15:guide>
        <p15:guide id="3" orient="horz" pos="650" userDrawn="1">
          <p15:clr>
            <a:srgbClr val="A4A3A4"/>
          </p15:clr>
        </p15:guide>
        <p15:guide id="4" pos="199" userDrawn="1">
          <p15:clr>
            <a:srgbClr val="A4A3A4"/>
          </p15:clr>
        </p15:guide>
        <p15:guide id="5" pos="7865" userDrawn="1">
          <p15:clr>
            <a:srgbClr val="A4A3A4"/>
          </p15:clr>
        </p15:guide>
        <p15:guide id="6" pos="2822" userDrawn="1">
          <p15:clr>
            <a:srgbClr val="A4A3A4"/>
          </p15:clr>
        </p15:guide>
        <p15:guide id="7" pos="5233" userDrawn="1">
          <p15:clr>
            <a:srgbClr val="A4A3A4"/>
          </p15:clr>
        </p15:guide>
        <p15:guide id="8" pos="5447" userDrawn="1">
          <p15:clr>
            <a:srgbClr val="A4A3A4"/>
          </p15:clr>
        </p15:guide>
        <p15:guide id="9" orient="horz" pos="2074" userDrawn="1">
          <p15:clr>
            <a:srgbClr val="A4A3A4"/>
          </p15:clr>
        </p15:guide>
        <p15:guide id="10" orient="horz" pos="2213" userDrawn="1">
          <p15:clr>
            <a:srgbClr val="A4A3A4"/>
          </p15:clr>
        </p15:guide>
        <p15:guide id="11" orient="horz" pos="3892" userDrawn="1">
          <p15:clr>
            <a:srgbClr val="A4A3A4"/>
          </p15:clr>
        </p15:guide>
        <p15:guide id="12" orient="horz" pos="4016" userDrawn="1">
          <p15:clr>
            <a:srgbClr val="A4A3A4"/>
          </p15:clr>
        </p15:guide>
        <p15:guide id="13" pos="321" userDrawn="1">
          <p15:clr>
            <a:srgbClr val="A4A3A4"/>
          </p15:clr>
        </p15:guide>
        <p15:guide id="14" orient="horz" pos="56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A0"/>
    <a:srgbClr val="6AB3E7"/>
    <a:srgbClr val="E14A20"/>
    <a:srgbClr val="CF4520"/>
    <a:srgbClr val="03489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9664" autoAdjust="0"/>
    <p:restoredTop sz="94660"/>
  </p:normalViewPr>
  <p:slideViewPr>
    <p:cSldViewPr snapToGrid="0">
      <p:cViewPr varScale="1">
        <p:scale>
          <a:sx n="80" d="100"/>
          <a:sy n="80" d="100"/>
        </p:scale>
        <p:origin x="-1254" y="-96"/>
      </p:cViewPr>
      <p:guideLst>
        <p:guide orient="horz" pos="420"/>
        <p:guide orient="horz" pos="650"/>
        <p:guide orient="horz" pos="2074"/>
        <p:guide orient="horz" pos="2213"/>
        <p:guide orient="horz" pos="3892"/>
        <p:guide orient="horz" pos="4016"/>
        <p:guide orient="horz" pos="5694"/>
        <p:guide pos="2603"/>
        <p:guide pos="199"/>
        <p:guide pos="7865"/>
        <p:guide pos="2822"/>
        <p:guide pos="5233"/>
        <p:guide pos="5447"/>
        <p:guide pos="3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55650"/>
            <a:ext cx="4968875" cy="372745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700" b="0" strike="noStrike" spc="-1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81067" y="4722610"/>
            <a:ext cx="5448210" cy="447387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18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25" name="PlaceHolder 3"/>
          <p:cNvSpPr>
            <a:spLocks noGrp="1"/>
          </p:cNvSpPr>
          <p:nvPr>
            <p:ph type="hdr"/>
          </p:nvPr>
        </p:nvSpPr>
        <p:spPr>
          <a:xfrm>
            <a:off x="0" y="1"/>
            <a:ext cx="2955506" cy="49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13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126" name="PlaceHolder 4"/>
          <p:cNvSpPr>
            <a:spLocks noGrp="1"/>
          </p:cNvSpPr>
          <p:nvPr>
            <p:ph type="dt" idx="10"/>
          </p:nvPr>
        </p:nvSpPr>
        <p:spPr>
          <a:xfrm>
            <a:off x="3854839" y="1"/>
            <a:ext cx="2955506" cy="49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ru-RU" sz="13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ru-RU" sz="13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27" name="PlaceHolder 5"/>
          <p:cNvSpPr>
            <a:spLocks noGrp="1"/>
          </p:cNvSpPr>
          <p:nvPr>
            <p:ph type="ftr" idx="11"/>
          </p:nvPr>
        </p:nvSpPr>
        <p:spPr>
          <a:xfrm>
            <a:off x="0" y="9445552"/>
            <a:ext cx="2955506" cy="49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ru-RU" sz="1300" b="0" strike="noStrike" spc="-1">
                <a:latin typeface="Times New Roman"/>
              </a:defRPr>
            </a:lvl1pPr>
          </a:lstStyle>
          <a:p>
            <a:r>
              <a:rPr lang="ru-RU" sz="13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28" name="PlaceHolder 6"/>
          <p:cNvSpPr>
            <a:spLocks noGrp="1"/>
          </p:cNvSpPr>
          <p:nvPr>
            <p:ph type="sldNum" idx="12"/>
          </p:nvPr>
        </p:nvSpPr>
        <p:spPr>
          <a:xfrm>
            <a:off x="3854839" y="9445552"/>
            <a:ext cx="2955506" cy="49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ru-RU" sz="13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A5A6F1AE-E804-4F27-A3E7-3F6C77C334A9}" type="slidenum">
              <a:rPr lang="ru-RU" sz="1300" b="0" strike="noStrike" spc="-1">
                <a:latin typeface="Times New Roman"/>
              </a:rPr>
              <a:pPr algn="r">
                <a:buNone/>
              </a:pPr>
              <a:t>‹#›</a:t>
            </a:fld>
            <a:endParaRPr lang="ru-RU" sz="13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8082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1pPr>
    <a:lvl2pPr marL="537565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2pPr>
    <a:lvl3pPr marL="1075132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3pPr>
    <a:lvl4pPr marL="1612697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4pPr>
    <a:lvl5pPr marL="2150263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5pPr>
    <a:lvl6pPr marL="2687828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6pPr>
    <a:lvl7pPr marL="3225393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7pPr>
    <a:lvl8pPr marL="3762960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8pPr>
    <a:lvl9pPr marL="4300525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3575" cy="3355975"/>
          </a:xfrm>
          <a:prstGeom prst="rect">
            <a:avLst/>
          </a:prstGeom>
          <a:ln w="0">
            <a:noFill/>
          </a:ln>
        </p:spPr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680743" y="4784542"/>
            <a:ext cx="5448534" cy="3914807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ru-RU" sz="1800" spc="-1"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sldNum" idx="16"/>
          </p:nvPr>
        </p:nvSpPr>
        <p:spPr>
          <a:xfrm>
            <a:off x="3857108" y="9443545"/>
            <a:ext cx="2951614" cy="498473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ru-RU" sz="11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85DA1AA-C518-4102-BA38-542043F41B1C}" type="slidenum">
              <a:rPr lang="ru-RU"/>
              <a:pPr algn="r">
                <a:lnSpc>
                  <a:spcPct val="100000"/>
                </a:lnSpc>
                <a:buNone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3575" cy="3355975"/>
          </a:xfrm>
          <a:prstGeom prst="rect">
            <a:avLst/>
          </a:prstGeom>
          <a:ln w="0">
            <a:noFill/>
          </a:ln>
        </p:spPr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680743" y="4784542"/>
            <a:ext cx="5448534" cy="3914807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ru-RU" sz="1800" spc="-1"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sldNum" idx="17"/>
          </p:nvPr>
        </p:nvSpPr>
        <p:spPr>
          <a:xfrm>
            <a:off x="3857108" y="9443545"/>
            <a:ext cx="2951614" cy="498473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ru-RU" sz="11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E744E56-8DB5-4A84-AC68-2FA7A284C759}" type="slidenum">
              <a:rPr lang="ru-RU"/>
              <a:pPr algn="r">
                <a:lnSpc>
                  <a:spcPct val="100000"/>
                </a:lnSpc>
                <a:buNone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3575" cy="3355975"/>
          </a:xfrm>
          <a:prstGeom prst="rect">
            <a:avLst/>
          </a:prstGeom>
          <a:ln w="0">
            <a:noFill/>
          </a:ln>
        </p:spPr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680743" y="4784542"/>
            <a:ext cx="5448534" cy="3914807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ru-RU" sz="1800" spc="-1"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sldNum" idx="17"/>
          </p:nvPr>
        </p:nvSpPr>
        <p:spPr>
          <a:xfrm>
            <a:off x="3857108" y="9443545"/>
            <a:ext cx="2951614" cy="498473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ru-RU" sz="11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E744E56-8DB5-4A84-AC68-2FA7A284C759}" type="slidenum">
              <a:rPr lang="ru-RU"/>
              <a:pPr algn="r">
                <a:lnSpc>
                  <a:spcPct val="100000"/>
                </a:lnSpc>
                <a:buNone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6132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3575" cy="3355975"/>
          </a:xfrm>
          <a:prstGeom prst="rect">
            <a:avLst/>
          </a:prstGeom>
          <a:ln w="0">
            <a:noFill/>
          </a:ln>
        </p:spPr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680743" y="4784542"/>
            <a:ext cx="5448534" cy="3914807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ru-RU" sz="1800" spc="-1"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sldNum" idx="17"/>
          </p:nvPr>
        </p:nvSpPr>
        <p:spPr>
          <a:xfrm>
            <a:off x="3857108" y="9443545"/>
            <a:ext cx="2951614" cy="498473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ru-RU" sz="11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E744E56-8DB5-4A84-AC68-2FA7A284C759}" type="slidenum">
              <a:rPr lang="ru-RU"/>
              <a:pPr algn="r">
                <a:lnSpc>
                  <a:spcPct val="100000"/>
                </a:lnSpc>
                <a:buNone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2950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3575" cy="3355975"/>
          </a:xfrm>
          <a:prstGeom prst="rect">
            <a:avLst/>
          </a:prstGeom>
          <a:ln w="0">
            <a:noFill/>
          </a:ln>
        </p:spPr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680743" y="4784542"/>
            <a:ext cx="5448534" cy="3914807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ru-RU" sz="1800" spc="-1"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sldNum" idx="17"/>
          </p:nvPr>
        </p:nvSpPr>
        <p:spPr>
          <a:xfrm>
            <a:off x="3857108" y="9443545"/>
            <a:ext cx="2951614" cy="498473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ru-RU" sz="11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E744E56-8DB5-4A84-AC68-2FA7A284C759}" type="slidenum">
              <a:rPr lang="ru-RU"/>
              <a:pPr algn="r">
                <a:lnSpc>
                  <a:spcPct val="100000"/>
                </a:lnSpc>
                <a:buNone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5935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3575" cy="3355975"/>
          </a:xfrm>
          <a:prstGeom prst="rect">
            <a:avLst/>
          </a:prstGeom>
          <a:ln w="0">
            <a:noFill/>
          </a:ln>
        </p:spPr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680743" y="4784542"/>
            <a:ext cx="5448534" cy="3914807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ru-RU" sz="1800" spc="-1"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sldNum" idx="17"/>
          </p:nvPr>
        </p:nvSpPr>
        <p:spPr>
          <a:xfrm>
            <a:off x="3857108" y="9443545"/>
            <a:ext cx="2951614" cy="498473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ru-RU" sz="11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E744E56-8DB5-4A84-AC68-2FA7A284C759}" type="slidenum">
              <a:rPr lang="ru-RU"/>
              <a:pPr algn="r">
                <a:lnSpc>
                  <a:spcPct val="100000"/>
                </a:lnSpc>
                <a:buNone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239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3575" cy="3355975"/>
          </a:xfrm>
          <a:prstGeom prst="rect">
            <a:avLst/>
          </a:prstGeom>
          <a:ln w="0">
            <a:noFill/>
          </a:ln>
        </p:spPr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680743" y="4784542"/>
            <a:ext cx="5448534" cy="3914807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ru-RU" sz="1800" spc="-1"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sldNum" idx="17"/>
          </p:nvPr>
        </p:nvSpPr>
        <p:spPr>
          <a:xfrm>
            <a:off x="3857108" y="9443545"/>
            <a:ext cx="2951614" cy="498473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ru-RU" sz="11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E744E56-8DB5-4A84-AC68-2FA7A284C759}" type="slidenum">
              <a:rPr lang="ru-RU"/>
              <a:pPr algn="r">
                <a:lnSpc>
                  <a:spcPct val="100000"/>
                </a:lnSpc>
                <a:buNone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199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3575" cy="3355975"/>
          </a:xfrm>
          <a:prstGeom prst="rect">
            <a:avLst/>
          </a:prstGeom>
          <a:ln w="0">
            <a:noFill/>
          </a:ln>
        </p:spPr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680743" y="4784542"/>
            <a:ext cx="5448534" cy="3914807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ru-RU" sz="1800" spc="-1"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sldNum" idx="17"/>
          </p:nvPr>
        </p:nvSpPr>
        <p:spPr>
          <a:xfrm>
            <a:off x="3857108" y="9443545"/>
            <a:ext cx="2951614" cy="498473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ru-RU" sz="11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E744E56-8DB5-4A84-AC68-2FA7A284C759}" type="slidenum">
              <a:rPr lang="ru-RU"/>
              <a:pPr algn="r">
                <a:lnSpc>
                  <a:spcPct val="100000"/>
                </a:lnSpc>
                <a:buNone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3394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Слайд с названием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8">
            <a:extLst>
              <a:ext uri="{FF2B5EF4-FFF2-40B4-BE49-F238E27FC236}">
                <a16:creationId xmlns:a16="http://schemas.microsoft.com/office/drawing/2014/main" xmlns="" id="{45A0ABD6-F78F-4578-A535-8507E4C7C760}"/>
              </a:ext>
            </a:extLst>
          </p:cNvPr>
          <p:cNvPicPr/>
          <p:nvPr userDrawn="1"/>
        </p:nvPicPr>
        <p:blipFill>
          <a:blip r:embed="rId2">
            <a:alphaModFix amt="5000"/>
          </a:blip>
          <a:stretch/>
        </p:blipFill>
        <p:spPr>
          <a:xfrm>
            <a:off x="0" y="7301935"/>
            <a:ext cx="2357280" cy="2466000"/>
          </a:xfrm>
          <a:prstGeom prst="rect">
            <a:avLst/>
          </a:prstGeom>
          <a:ln w="0">
            <a:noFill/>
          </a:ln>
        </p:spPr>
      </p:pic>
      <p:pic>
        <p:nvPicPr>
          <p:cNvPr id="6" name="Рисунок 40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xmlns="" id="{0AD69284-1264-497F-A072-7D33DAD5A89C}"/>
              </a:ext>
            </a:extLst>
          </p:cNvPr>
          <p:cNvPicPr/>
          <p:nvPr userDrawn="1"/>
        </p:nvPicPr>
        <p:blipFill>
          <a:blip r:embed="rId3" cstate="print">
            <a:alphaModFix amt="5000"/>
          </a:blip>
          <a:stretch/>
        </p:blipFill>
        <p:spPr>
          <a:xfrm>
            <a:off x="10257540" y="39242"/>
            <a:ext cx="2593440" cy="1851480"/>
          </a:xfrm>
          <a:prstGeom prst="rect">
            <a:avLst/>
          </a:prstGeom>
          <a:ln w="0">
            <a:noFill/>
          </a:ln>
        </p:spPr>
      </p:pic>
      <p:sp>
        <p:nvSpPr>
          <p:cNvPr id="7" name="PlaceHolder 1">
            <a:extLst>
              <a:ext uri="{FF2B5EF4-FFF2-40B4-BE49-F238E27FC236}">
                <a16:creationId xmlns:a16="http://schemas.microsoft.com/office/drawing/2014/main" xmlns="" id="{3D0F7AEF-1CBB-4012-A538-35E480D1ED2A}"/>
              </a:ext>
            </a:extLst>
          </p:cNvPr>
          <p:cNvSpPr txBox="1">
            <a:spLocks/>
          </p:cNvSpPr>
          <p:nvPr userDrawn="1"/>
        </p:nvSpPr>
        <p:spPr>
          <a:xfrm>
            <a:off x="9585612" y="9092664"/>
            <a:ext cx="2878470" cy="50853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>
              <a:defRPr lang="en-US"/>
            </a:defPPr>
            <a:lvl1pPr marL="0" algn="r" defTabSz="1075132" rtl="0" eaLnBrk="1" latinLnBrk="0" hangingPunct="1">
              <a:lnSpc>
                <a:spcPct val="100000"/>
              </a:lnSpc>
              <a:buNone/>
              <a:defRPr lang="ru-RU" sz="1200" b="0" strike="noStrike" kern="1200" spc="-1">
                <a:solidFill>
                  <a:srgbClr val="CF4520"/>
                </a:solidFill>
                <a:latin typeface="Montserrat"/>
                <a:ea typeface="DejaVu Sans"/>
                <a:cs typeface="+mn-cs"/>
              </a:defRPr>
            </a:lvl1pPr>
            <a:lvl2pPr marL="537565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5132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2697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0263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7828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5393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2960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0525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8B1ADB-329F-4CCD-A9BA-E615BCF3DF4C}" type="slidenum">
              <a:rPr lang="ru-RU" smtClean="0"/>
              <a:pPr/>
              <a:t>‹#›</a:t>
            </a:fld>
            <a:endParaRPr lang="ru-RU" dirty="0">
              <a:latin typeface="Times New Roman"/>
            </a:endParaRPr>
          </a:p>
        </p:txBody>
      </p:sp>
      <p:sp>
        <p:nvSpPr>
          <p:cNvPr id="11" name="Номер слайда 18">
            <a:extLst>
              <a:ext uri="{FF2B5EF4-FFF2-40B4-BE49-F238E27FC236}">
                <a16:creationId xmlns:a16="http://schemas.microsoft.com/office/drawing/2014/main" xmlns="" id="{D60DA14F-14D5-4082-8ED5-BF467340CF1C}"/>
              </a:ext>
            </a:extLst>
          </p:cNvPr>
          <p:cNvSpPr txBox="1">
            <a:spLocks/>
          </p:cNvSpPr>
          <p:nvPr userDrawn="1"/>
        </p:nvSpPr>
        <p:spPr>
          <a:xfrm>
            <a:off x="412935" y="9215474"/>
            <a:ext cx="1531409" cy="3110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050" dirty="0">
                <a:solidFill>
                  <a:srgbClr val="44546A"/>
                </a:solidFill>
                <a:latin typeface="Montserrat" panose="00000500000000000000" pitchFamily="2" charset="-52"/>
              </a:rPr>
              <a:t>Название раздела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927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39954" y="383040"/>
            <a:ext cx="11521062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39954" y="2246328"/>
            <a:ext cx="1152106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39954" y="5154912"/>
            <a:ext cx="1152106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F20A0A7-D794-4D2C-9CD8-75B8B32E1011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39954" y="383040"/>
            <a:ext cx="11521062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39954" y="2246328"/>
            <a:ext cx="5621994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543558" y="2246328"/>
            <a:ext cx="5621994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39954" y="5154912"/>
            <a:ext cx="5621994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543558" y="5154912"/>
            <a:ext cx="5621994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0CC652D-FB2D-4331-A132-AB8591064F98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39954" y="383040"/>
            <a:ext cx="11521062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39954" y="2246328"/>
            <a:ext cx="37096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535622" y="2246328"/>
            <a:ext cx="37096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431290" y="2246328"/>
            <a:ext cx="37096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39954" y="5154912"/>
            <a:ext cx="37096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535622" y="5154912"/>
            <a:ext cx="37096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431290" y="5154912"/>
            <a:ext cx="37096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EBFEBB6-758F-415E-BF7A-EADA5CEFEFCC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Слайд_Работа Росс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8">
            <a:extLst>
              <a:ext uri="{FF2B5EF4-FFF2-40B4-BE49-F238E27FC236}">
                <a16:creationId xmlns:a16="http://schemas.microsoft.com/office/drawing/2014/main" xmlns="" id="{45A0ABD6-F78F-4578-A535-8507E4C7C760}"/>
              </a:ext>
            </a:extLst>
          </p:cNvPr>
          <p:cNvPicPr/>
          <p:nvPr userDrawn="1"/>
        </p:nvPicPr>
        <p:blipFill>
          <a:blip r:embed="rId2">
            <a:alphaModFix amt="5000"/>
          </a:blip>
          <a:stretch/>
        </p:blipFill>
        <p:spPr>
          <a:xfrm>
            <a:off x="0" y="7301935"/>
            <a:ext cx="2357280" cy="2466000"/>
          </a:xfrm>
          <a:prstGeom prst="rect">
            <a:avLst/>
          </a:prstGeom>
          <a:ln w="0">
            <a:noFill/>
          </a:ln>
        </p:spPr>
      </p:pic>
      <p:pic>
        <p:nvPicPr>
          <p:cNvPr id="6" name="Рисунок 40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xmlns="" id="{0AD69284-1264-497F-A072-7D33DAD5A89C}"/>
              </a:ext>
            </a:extLst>
          </p:cNvPr>
          <p:cNvPicPr/>
          <p:nvPr userDrawn="1"/>
        </p:nvPicPr>
        <p:blipFill>
          <a:blip r:embed="rId3" cstate="print">
            <a:alphaModFix amt="5000"/>
          </a:blip>
          <a:stretch/>
        </p:blipFill>
        <p:spPr>
          <a:xfrm>
            <a:off x="10257540" y="39242"/>
            <a:ext cx="2593440" cy="1851480"/>
          </a:xfrm>
          <a:prstGeom prst="rect">
            <a:avLst/>
          </a:prstGeom>
          <a:ln w="0">
            <a:noFill/>
          </a:ln>
        </p:spPr>
      </p:pic>
      <p:sp>
        <p:nvSpPr>
          <p:cNvPr id="7" name="PlaceHolder 1">
            <a:extLst>
              <a:ext uri="{FF2B5EF4-FFF2-40B4-BE49-F238E27FC236}">
                <a16:creationId xmlns:a16="http://schemas.microsoft.com/office/drawing/2014/main" xmlns="" id="{3D0F7AEF-1CBB-4012-A538-35E480D1ED2A}"/>
              </a:ext>
            </a:extLst>
          </p:cNvPr>
          <p:cNvSpPr txBox="1">
            <a:spLocks/>
          </p:cNvSpPr>
          <p:nvPr userDrawn="1"/>
        </p:nvSpPr>
        <p:spPr>
          <a:xfrm>
            <a:off x="9585612" y="9092664"/>
            <a:ext cx="2878470" cy="50853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>
              <a:defRPr lang="en-US"/>
            </a:defPPr>
            <a:lvl1pPr marL="0" algn="r" defTabSz="1075132" rtl="0" eaLnBrk="1" latinLnBrk="0" hangingPunct="1">
              <a:lnSpc>
                <a:spcPct val="100000"/>
              </a:lnSpc>
              <a:buNone/>
              <a:defRPr lang="ru-RU" sz="1200" b="0" strike="noStrike" kern="1200" spc="-1">
                <a:solidFill>
                  <a:srgbClr val="CF4520"/>
                </a:solidFill>
                <a:latin typeface="Montserrat"/>
                <a:ea typeface="DejaVu Sans"/>
                <a:cs typeface="+mn-cs"/>
              </a:defRPr>
            </a:lvl1pPr>
            <a:lvl2pPr marL="537565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5132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2697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0263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7828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5393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2960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0525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8B1ADB-329F-4CCD-A9BA-E615BCF3DF4C}" type="slidenum">
              <a:rPr lang="ru-RU" smtClean="0"/>
              <a:pPr/>
              <a:t>‹#›</a:t>
            </a:fld>
            <a:endParaRPr lang="ru-RU" dirty="0">
              <a:latin typeface="Times New Roman"/>
            </a:endParaRPr>
          </a:p>
        </p:txBody>
      </p:sp>
      <p:pic>
        <p:nvPicPr>
          <p:cNvPr id="8" name="Graphic 6">
            <a:extLst>
              <a:ext uri="{FF2B5EF4-FFF2-40B4-BE49-F238E27FC236}">
                <a16:creationId xmlns:a16="http://schemas.microsoft.com/office/drawing/2014/main" xmlns="" id="{6D62BC4A-7468-46FD-A94A-A53C662B357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/>
        </p:blipFill>
        <p:spPr>
          <a:xfrm>
            <a:off x="11386997" y="339099"/>
            <a:ext cx="1098690" cy="43200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xmlns="" val="179957002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927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39954" y="383040"/>
            <a:ext cx="11521062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39954" y="2246328"/>
            <a:ext cx="11521062" cy="55681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6DFEE45-8121-43F5-AAC7-AC7A45CD955A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39954" y="383040"/>
            <a:ext cx="11521062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39954" y="2246328"/>
            <a:ext cx="5621994" cy="55681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543558" y="2246328"/>
            <a:ext cx="5621994" cy="55681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D4EC36E-1C1E-445D-ADEC-4E769887CD9D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39954" y="383040"/>
            <a:ext cx="11521062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A737923-D5E6-4D05-9FAC-D7B2408D61D3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39954" y="383040"/>
            <a:ext cx="11521062" cy="74309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A767A5F-3911-4F38-B80B-217E2F60AFF2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39954" y="383040"/>
            <a:ext cx="11521062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39954" y="2246328"/>
            <a:ext cx="5621994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543558" y="2246328"/>
            <a:ext cx="5621994" cy="55681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39954" y="5154912"/>
            <a:ext cx="5621994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8DA2AB1-0568-4D78-AB4A-6C486C200DD3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39954" y="383040"/>
            <a:ext cx="11521062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39954" y="2246328"/>
            <a:ext cx="5621994" cy="55681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543558" y="2246328"/>
            <a:ext cx="5621994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543558" y="5154912"/>
            <a:ext cx="5621994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6B7D903-8C42-4BA2-AC06-83C7F487F5C4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39954" y="383040"/>
            <a:ext cx="11521062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39954" y="2246328"/>
            <a:ext cx="5621994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543558" y="2246328"/>
            <a:ext cx="5621994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39954" y="5154912"/>
            <a:ext cx="1152106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B8A28CD-CB63-4DB9-A827-6B07ADF0B1A0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39954" y="383040"/>
            <a:ext cx="11520684" cy="160221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ftr" idx="1"/>
          </p:nvPr>
        </p:nvSpPr>
        <p:spPr>
          <a:xfrm>
            <a:off x="4240404" y="8899128"/>
            <a:ext cx="4318650" cy="50853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9041004" y="8899128"/>
            <a:ext cx="2878470" cy="50853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E6A3B1B-D473-4D1D-8618-6A2AA5F55C4F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  <a:buNone/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879984" y="8899128"/>
            <a:ext cx="2878470" cy="50853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39954" y="2246328"/>
            <a:ext cx="11521062" cy="55681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34" lvl="1" indent="-324012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52" lvl="2" indent="-288011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70" lvl="3" indent="-216008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86" lvl="4" indent="-216008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104" lvl="5" indent="-216008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120" lvl="6" indent="-216008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3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000" indent="-324000" algn="l" defTabSz="914436" rtl="0" eaLnBrk="1" latinLnBrk="0" hangingPunct="1">
        <a:lnSpc>
          <a:spcPct val="90000"/>
        </a:lnSpc>
        <a:spcBef>
          <a:spcPts val="1417"/>
        </a:spcBef>
        <a:buClr>
          <a:srgbClr val="000000"/>
        </a:buClr>
        <a:buSzPct val="45000"/>
        <a:buFont typeface="Wingdings" charset="2"/>
        <a:buChar char="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28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46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64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82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01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18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37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56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8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36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54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74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91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10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28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46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11" Type="http://schemas.openxmlformats.org/officeDocument/2006/relationships/image" Target="../media/image11.jpeg"/><Relationship Id="rId5" Type="http://schemas.openxmlformats.org/officeDocument/2006/relationships/image" Target="../media/image6.jpeg"/><Relationship Id="rId15" Type="http://schemas.openxmlformats.org/officeDocument/2006/relationships/image" Target="../media/image15.gif"/><Relationship Id="rId10" Type="http://schemas.openxmlformats.org/officeDocument/2006/relationships/image" Target="../media/image11.sv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5.sv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3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1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2.svg"/><Relationship Id="rId10" Type="http://schemas.openxmlformats.org/officeDocument/2006/relationships/image" Target="../media/image36.svg"/><Relationship Id="rId4" Type="http://schemas.openxmlformats.org/officeDocument/2006/relationships/image" Target="../media/image27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hidden="1">
            <a:extLst>
              <a:ext uri="{FF2B5EF4-FFF2-40B4-BE49-F238E27FC236}">
                <a16:creationId xmlns:a16="http://schemas.microsoft.com/office/drawing/2014/main" xmlns="" id="{137675A6-00F2-4070-8A39-62A97E14E4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298" b="8401"/>
          <a:stretch/>
        </p:blipFill>
        <p:spPr>
          <a:xfrm>
            <a:off x="-1093980" y="1371600"/>
            <a:ext cx="7257240" cy="7326360"/>
          </a:xfrm>
          <a:prstGeom prst="rect">
            <a:avLst/>
          </a:prstGeom>
        </p:spPr>
      </p:pic>
      <p:pic>
        <p:nvPicPr>
          <p:cNvPr id="129" name="Рисунок 9" hidden="1"/>
          <p:cNvPicPr/>
          <p:nvPr/>
        </p:nvPicPr>
        <p:blipFill>
          <a:blip r:embed="rId4"/>
          <a:srcRect l="66099"/>
          <a:stretch/>
        </p:blipFill>
        <p:spPr>
          <a:xfrm>
            <a:off x="-726960" y="1371600"/>
            <a:ext cx="7315200" cy="6857640"/>
          </a:xfrm>
          <a:prstGeom prst="rect">
            <a:avLst/>
          </a:prstGeom>
          <a:ln w="0">
            <a:noFill/>
          </a:ln>
        </p:spPr>
      </p:pic>
      <p:pic>
        <p:nvPicPr>
          <p:cNvPr id="7" name="Рисунок 6" hidden="1">
            <a:extLst>
              <a:ext uri="{FF2B5EF4-FFF2-40B4-BE49-F238E27FC236}">
                <a16:creationId xmlns:a16="http://schemas.microsoft.com/office/drawing/2014/main" xmlns="" id="{FDF9548E-39B4-45AB-A270-E9679FD9AC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009039" y="1093394"/>
            <a:ext cx="11406851" cy="7604567"/>
          </a:xfrm>
          <a:prstGeom prst="rect">
            <a:avLst/>
          </a:prstGeom>
        </p:spPr>
      </p:pic>
      <p:pic>
        <p:nvPicPr>
          <p:cNvPr id="11" name="Рисунок 10" hidden="1">
            <a:extLst>
              <a:ext uri="{FF2B5EF4-FFF2-40B4-BE49-F238E27FC236}">
                <a16:creationId xmlns:a16="http://schemas.microsoft.com/office/drawing/2014/main" xmlns="" id="{4AB9A26C-F6F0-4985-9D07-FBD023FF62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603784" y="1371600"/>
            <a:ext cx="10564904" cy="7040518"/>
          </a:xfrm>
          <a:prstGeom prst="rect">
            <a:avLst/>
          </a:prstGeom>
        </p:spPr>
      </p:pic>
      <p:pic>
        <p:nvPicPr>
          <p:cNvPr id="13" name="Рисунок 12" hidden="1">
            <a:extLst>
              <a:ext uri="{FF2B5EF4-FFF2-40B4-BE49-F238E27FC236}">
                <a16:creationId xmlns:a16="http://schemas.microsoft.com/office/drawing/2014/main" xmlns="" id="{C1F97A5C-7773-48E1-AFD0-A89C1EFC53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25218" y="1371600"/>
            <a:ext cx="10287000" cy="6858000"/>
          </a:xfrm>
          <a:prstGeom prst="rect">
            <a:avLst/>
          </a:prstGeom>
        </p:spPr>
      </p:pic>
      <p:pic>
        <p:nvPicPr>
          <p:cNvPr id="5" name="минтруд лого" hidden="1">
            <a:extLst>
              <a:ext uri="{FF2B5EF4-FFF2-40B4-BE49-F238E27FC236}">
                <a16:creationId xmlns:a16="http://schemas.microsoft.com/office/drawing/2014/main" xmlns="" id="{CFB3B070-81CB-441B-8817-E9233A675C9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6072" y="1799280"/>
            <a:ext cx="1481488" cy="612000"/>
          </a:xfrm>
          <a:prstGeom prst="rect">
            <a:avLst/>
          </a:prstGeom>
        </p:spPr>
      </p:pic>
      <p:pic>
        <p:nvPicPr>
          <p:cNvPr id="23" name="Рисунок 22" hidden="1">
            <a:extLst>
              <a:ext uri="{FF2B5EF4-FFF2-40B4-BE49-F238E27FC236}">
                <a16:creationId xmlns:a16="http://schemas.microsoft.com/office/drawing/2014/main" xmlns="" id="{43A201E2-65F4-4A92-80FD-9BA09231D3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043262" y="753213"/>
            <a:ext cx="2562896" cy="2678342"/>
          </a:xfrm>
          <a:prstGeom prst="rect">
            <a:avLst/>
          </a:prstGeom>
        </p:spPr>
      </p:pic>
      <p:pic>
        <p:nvPicPr>
          <p:cNvPr id="24" name="Picture 4" descr="A group of people sitting around a table looking at a computer&#10;&#10;Description automatically generated with medium confidence">
            <a:extLst>
              <a:ext uri="{FF2B5EF4-FFF2-40B4-BE49-F238E27FC236}">
                <a16:creationId xmlns:a16="http://schemas.microsoft.com/office/drawing/2014/main" xmlns="" id="{A6F9A60E-B08E-47EA-A23A-F1E0B47A3F7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14765"/>
          <a:stretch/>
        </p:blipFill>
        <p:spPr>
          <a:xfrm>
            <a:off x="-569351" y="0"/>
            <a:ext cx="15426342" cy="9601200"/>
          </a:xfrm>
          <a:prstGeom prst="rect">
            <a:avLst/>
          </a:prstGeom>
        </p:spPr>
      </p:pic>
      <p:pic>
        <p:nvPicPr>
          <p:cNvPr id="130" name="Рукописный ввод 30"/>
          <p:cNvPicPr/>
          <p:nvPr/>
        </p:nvPicPr>
        <p:blipFill>
          <a:blip r:embed="rId12" cstate="print"/>
          <a:stretch/>
        </p:blipFill>
        <p:spPr>
          <a:xfrm>
            <a:off x="3046187" y="2324932"/>
            <a:ext cx="21230" cy="21230"/>
          </a:xfrm>
          <a:prstGeom prst="rect">
            <a:avLst/>
          </a:prstGeom>
          <a:ln w="0">
            <a:noFill/>
          </a:ln>
        </p:spPr>
      </p:pic>
      <p:pic>
        <p:nvPicPr>
          <p:cNvPr id="131" name="Picture 8" descr="A picture containing building, indoor, bathroom, white&#10;&#10;Description automatically generated"/>
          <p:cNvPicPr/>
          <p:nvPr/>
        </p:nvPicPr>
        <p:blipFill rotWithShape="1">
          <a:blip r:embed="rId13"/>
          <a:srcRect r="12569"/>
          <a:stretch/>
        </p:blipFill>
        <p:spPr>
          <a:xfrm>
            <a:off x="1055077" y="-1"/>
            <a:ext cx="11964902" cy="9601201"/>
          </a:xfrm>
          <a:prstGeom prst="rect">
            <a:avLst/>
          </a:prstGeom>
          <a:ln w="0">
            <a:noFill/>
          </a:ln>
        </p:spPr>
      </p:pic>
      <p:sp>
        <p:nvSpPr>
          <p:cNvPr id="133" name="TextBox 1"/>
          <p:cNvSpPr/>
          <p:nvPr/>
        </p:nvSpPr>
        <p:spPr>
          <a:xfrm>
            <a:off x="6009612" y="763982"/>
            <a:ext cx="4654100" cy="2154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spc="-1" dirty="0">
                <a:solidFill>
                  <a:srgbClr val="0033A0"/>
                </a:solidFill>
                <a:latin typeface="Montserrat"/>
                <a:ea typeface="DejaVu Sans"/>
              </a:rPr>
              <a:t>Приморский центр занятости населения</a:t>
            </a:r>
            <a:endParaRPr lang="ru-RU" sz="1400" spc="-1" dirty="0">
              <a:latin typeface="Arial"/>
            </a:endParaRPr>
          </a:p>
        </p:txBody>
      </p:sp>
      <p:sp>
        <p:nvSpPr>
          <p:cNvPr id="134" name="TextBox 22"/>
          <p:cNvSpPr/>
          <p:nvPr/>
        </p:nvSpPr>
        <p:spPr>
          <a:xfrm>
            <a:off x="4723306" y="5712030"/>
            <a:ext cx="7831015" cy="212220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ru-RU" sz="4400" b="1" spc="-1" dirty="0">
                <a:solidFill>
                  <a:srgbClr val="0033A0"/>
                </a:solidFill>
                <a:latin typeface="Montserrat Medium" panose="00000600000000000000" pitchFamily="2" charset="-52"/>
              </a:rPr>
              <a:t>Предоставление услуг </a:t>
            </a:r>
          </a:p>
          <a:p>
            <a:pPr algn="r">
              <a:lnSpc>
                <a:spcPct val="100000"/>
              </a:lnSpc>
              <a:buNone/>
            </a:pPr>
            <a:r>
              <a:rPr lang="ru-RU" sz="4400" b="1" spc="-1" dirty="0">
                <a:solidFill>
                  <a:srgbClr val="0033A0"/>
                </a:solidFill>
                <a:latin typeface="Montserrat Medium" panose="00000600000000000000" pitchFamily="2" charset="-52"/>
              </a:rPr>
              <a:t>в сфере занятости населения</a:t>
            </a:r>
            <a:endParaRPr lang="ru-RU" sz="4800" b="1" spc="-1" dirty="0">
              <a:latin typeface="Montserrat Medium" panose="00000600000000000000" pitchFamily="2" charset="-5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0EFCA19-B387-4272-9BD1-E60D6602BCA5}"/>
              </a:ext>
            </a:extLst>
          </p:cNvPr>
          <p:cNvSpPr txBox="1"/>
          <p:nvPr/>
        </p:nvSpPr>
        <p:spPr>
          <a:xfrm>
            <a:off x="11810247" y="8921998"/>
            <a:ext cx="67544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200" spc="-1" dirty="0">
                <a:solidFill>
                  <a:srgbClr val="CF4520"/>
                </a:solidFill>
                <a:latin typeface="Montserrat"/>
              </a:rPr>
              <a:t>2023 год</a:t>
            </a:r>
          </a:p>
        </p:txBody>
      </p:sp>
      <p:pic>
        <p:nvPicPr>
          <p:cNvPr id="20" name="Graphic 6">
            <a:extLst>
              <a:ext uri="{FF2B5EF4-FFF2-40B4-BE49-F238E27FC236}">
                <a16:creationId xmlns:a16="http://schemas.microsoft.com/office/drawing/2014/main" xmlns="" id="{4B090DD0-62CF-4B79-AA32-D7330B307D0C}"/>
              </a:ext>
            </a:extLst>
          </p:cNvPr>
          <p:cNvPicPr/>
          <p:nvPr/>
        </p:nvPicPr>
        <p:blipFill>
          <a:blip r:embed="rId14" cstate="print"/>
          <a:stretch/>
        </p:blipFill>
        <p:spPr>
          <a:xfrm>
            <a:off x="11269214" y="628882"/>
            <a:ext cx="1216474" cy="478312"/>
          </a:xfrm>
          <a:prstGeom prst="rect">
            <a:avLst/>
          </a:prstGeom>
          <a:ln w="0"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18DB306-6586-5528-9AB6-4EDB877DA7D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44883" y="580102"/>
            <a:ext cx="502205" cy="552426"/>
          </a:xfrm>
          <a:prstGeom prst="rect">
            <a:avLst/>
          </a:prstGeom>
        </p:spPr>
      </p:pic>
      <p:sp>
        <p:nvSpPr>
          <p:cNvPr id="6" name="Line 3">
            <a:extLst>
              <a:ext uri="{FF2B5EF4-FFF2-40B4-BE49-F238E27FC236}">
                <a16:creationId xmlns:a16="http://schemas.microsoft.com/office/drawing/2014/main" xmlns="" id="{117B523A-996B-6043-E268-D454AE55EFE7}"/>
              </a:ext>
            </a:extLst>
          </p:cNvPr>
          <p:cNvSpPr/>
          <p:nvPr/>
        </p:nvSpPr>
        <p:spPr>
          <a:xfrm flipH="1">
            <a:off x="11069872" y="452802"/>
            <a:ext cx="1" cy="830471"/>
          </a:xfrm>
          <a:prstGeom prst="line">
            <a:avLst/>
          </a:prstGeom>
          <a:ln>
            <a:solidFill>
              <a:srgbClr val="0033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52655" y="2410691"/>
            <a:ext cx="67214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rgbClr val="0033A0"/>
                </a:solidFill>
                <a:latin typeface="Georgia" pitchFamily="18" charset="0"/>
              </a:rPr>
              <a:t>Создание условий для быстрого трудоустройства</a:t>
            </a:r>
            <a:endParaRPr lang="ru-RU" sz="4800" b="1" i="1" dirty="0">
              <a:solidFill>
                <a:srgbClr val="0033A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8">
            <a:extLst>
              <a:ext uri="{FF2B5EF4-FFF2-40B4-BE49-F238E27FC236}">
                <a16:creationId xmlns:a16="http://schemas.microsoft.com/office/drawing/2014/main" xmlns="" id="{B576B8E8-67D8-ADD7-0386-F380DA2C0B8B}"/>
              </a:ext>
            </a:extLst>
          </p:cNvPr>
          <p:cNvSpPr/>
          <p:nvPr/>
        </p:nvSpPr>
        <p:spPr>
          <a:xfrm>
            <a:off x="503604" y="421907"/>
            <a:ext cx="11011508" cy="485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4800" spc="-1" dirty="0">
                <a:solidFill>
                  <a:srgbClr val="0033A0"/>
                </a:solidFill>
                <a:latin typeface="Montserrat SemiBold" panose="00000700000000000000" pitchFamily="2" charset="-52"/>
              </a:rPr>
              <a:t>Портал «Работа России»</a:t>
            </a:r>
          </a:p>
          <a:p>
            <a:pPr>
              <a:lnSpc>
                <a:spcPct val="90000"/>
              </a:lnSpc>
              <a:buNone/>
            </a:pPr>
            <a:r>
              <a:rPr lang="ru-RU" sz="1400" b="0" i="0" dirty="0">
                <a:solidFill>
                  <a:srgbClr val="4D5156"/>
                </a:solidFill>
                <a:effectLst/>
                <a:latin typeface="Montserrat Medium" panose="00000600000000000000" pitchFamily="2" charset="-52"/>
              </a:rPr>
              <a:t>Общероссийская Федеральная база вакансий и резюме</a:t>
            </a:r>
            <a:endParaRPr lang="ru-RU" sz="1800" spc="-1" dirty="0">
              <a:latin typeface="Montserrat Medium" panose="00000600000000000000" pitchFamily="2" charset="-52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7E38BC91-94F3-9665-CBA5-B9E62383BFC7}"/>
              </a:ext>
            </a:extLst>
          </p:cNvPr>
          <p:cNvCxnSpPr>
            <a:cxnSpLocks/>
          </p:cNvCxnSpPr>
          <p:nvPr/>
        </p:nvCxnSpPr>
        <p:spPr>
          <a:xfrm>
            <a:off x="503604" y="1137708"/>
            <a:ext cx="10390738" cy="2069"/>
          </a:xfrm>
          <a:prstGeom prst="line">
            <a:avLst/>
          </a:prstGeom>
          <a:ln>
            <a:solidFill>
              <a:srgbClr val="2B55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BC4CE74-1037-0E1A-A775-5DB13BE904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814" r="25545" b="12381"/>
          <a:stretch/>
        </p:blipFill>
        <p:spPr>
          <a:xfrm>
            <a:off x="4392463" y="2391507"/>
            <a:ext cx="8177706" cy="6449029"/>
          </a:xfrm>
          <a:prstGeom prst="rect">
            <a:avLst/>
          </a:prstGeom>
        </p:spPr>
      </p:pic>
      <p:sp>
        <p:nvSpPr>
          <p:cNvPr id="5" name="TextBox 38">
            <a:extLst>
              <a:ext uri="{FF2B5EF4-FFF2-40B4-BE49-F238E27FC236}">
                <a16:creationId xmlns:a16="http://schemas.microsoft.com/office/drawing/2014/main" xmlns="" id="{19054AEB-C489-3E56-F043-4251B9B34737}"/>
              </a:ext>
            </a:extLst>
          </p:cNvPr>
          <p:cNvSpPr/>
          <p:nvPr/>
        </p:nvSpPr>
        <p:spPr>
          <a:xfrm>
            <a:off x="539229" y="1317658"/>
            <a:ext cx="11160858" cy="77873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l"/>
            <a:r>
              <a:rPr lang="ru-RU" sz="1300" b="0" i="0" dirty="0">
                <a:solidFill>
                  <a:srgbClr val="CF4520"/>
                </a:solidFill>
                <a:effectLst/>
                <a:latin typeface="Montserrat Medium" panose="00000600000000000000" pitchFamily="2" charset="-52"/>
              </a:rPr>
              <a:t>Портал «Работа в России» </a:t>
            </a:r>
            <a:r>
              <a:rPr lang="ru-RU" sz="1300" b="0" i="0" dirty="0">
                <a:solidFill>
                  <a:srgbClr val="034896"/>
                </a:solidFill>
                <a:effectLst/>
                <a:latin typeface="Montserrat Medium" panose="00000600000000000000" pitchFamily="2" charset="-52"/>
              </a:rPr>
              <a:t>является федеральной государственной информационной системой Федеральной службы по труду и занятости.</a:t>
            </a:r>
          </a:p>
          <a:p>
            <a:pPr algn="l"/>
            <a:endParaRPr lang="ru-RU" sz="900" b="0" i="0" dirty="0">
              <a:solidFill>
                <a:srgbClr val="034896"/>
              </a:solidFill>
              <a:effectLst/>
              <a:latin typeface="Montserrat Medium" panose="00000600000000000000" pitchFamily="2" charset="-52"/>
            </a:endParaRPr>
          </a:p>
          <a:p>
            <a:pPr algn="l"/>
            <a:r>
              <a:rPr lang="ru-RU" sz="1300" b="0" i="0" dirty="0">
                <a:solidFill>
                  <a:srgbClr val="034896"/>
                </a:solidFill>
                <a:effectLst/>
                <a:latin typeface="Montserrat Medium" panose="00000600000000000000" pitchFamily="2" charset="-52"/>
              </a:rPr>
              <a:t>Портал создан для того, чтобы помочь гражданам найти работу, а работодателям - работников. Портал работает так же, как и большинство коммерческих сайтов по поиску и подбору работы.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1BE80E21-2804-5012-0437-993E8F6CA6D1}"/>
              </a:ext>
            </a:extLst>
          </p:cNvPr>
          <p:cNvGrpSpPr/>
          <p:nvPr/>
        </p:nvGrpSpPr>
        <p:grpSpPr>
          <a:xfrm>
            <a:off x="231431" y="3821722"/>
            <a:ext cx="5388034" cy="3210053"/>
            <a:chOff x="1750718" y="6593024"/>
            <a:chExt cx="4258640" cy="2639921"/>
          </a:xfrm>
        </p:grpSpPr>
        <p:sp>
          <p:nvSpPr>
            <p:cNvPr id="7" name="TextBox 38">
              <a:extLst>
                <a:ext uri="{FF2B5EF4-FFF2-40B4-BE49-F238E27FC236}">
                  <a16:creationId xmlns:a16="http://schemas.microsoft.com/office/drawing/2014/main" xmlns="" id="{FDBBAB5D-4242-7551-175F-19BBC63861C1}"/>
                </a:ext>
              </a:extLst>
            </p:cNvPr>
            <p:cNvSpPr/>
            <p:nvPr/>
          </p:nvSpPr>
          <p:spPr>
            <a:xfrm>
              <a:off x="2175423" y="6593024"/>
              <a:ext cx="3833935" cy="644476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algn="l"/>
              <a:r>
                <a:rPr lang="ru-RU" sz="1400" b="1" i="0" dirty="0">
                  <a:solidFill>
                    <a:srgbClr val="25282B"/>
                  </a:solidFill>
                  <a:effectLst/>
                  <a:latin typeface="Montserrat Medium" panose="00000600000000000000" pitchFamily="2" charset="-52"/>
                </a:rPr>
                <a:t>Искать работу</a:t>
              </a:r>
            </a:p>
            <a:p>
              <a:pPr algn="l"/>
              <a:r>
                <a:rPr lang="ru-RU" sz="1400" i="0" dirty="0">
                  <a:solidFill>
                    <a:srgbClr val="52575C"/>
                  </a:solidFill>
                  <a:effectLst/>
                  <a:latin typeface="Montserrat Medium" panose="00000600000000000000" pitchFamily="2" charset="-52"/>
                </a:rPr>
                <a:t>Вакансии от проверенных </a:t>
              </a:r>
              <a:endParaRPr lang="en-US" sz="1400" i="0" dirty="0">
                <a:solidFill>
                  <a:srgbClr val="52575C"/>
                </a:solidFill>
                <a:effectLst/>
                <a:latin typeface="Montserrat Medium" panose="00000600000000000000" pitchFamily="2" charset="-52"/>
              </a:endParaRPr>
            </a:p>
            <a:p>
              <a:pPr algn="l"/>
              <a:r>
                <a:rPr lang="ru-RU" sz="1400" i="0" dirty="0">
                  <a:solidFill>
                    <a:srgbClr val="52575C"/>
                  </a:solidFill>
                  <a:effectLst/>
                  <a:latin typeface="Montserrat Medium" panose="00000600000000000000" pitchFamily="2" charset="-52"/>
                </a:rPr>
                <a:t>работодателей</a:t>
              </a:r>
            </a:p>
          </p:txBody>
        </p:sp>
        <p:pic>
          <p:nvPicPr>
            <p:cNvPr id="8" name="Голубой">
              <a:extLst>
                <a:ext uri="{FF2B5EF4-FFF2-40B4-BE49-F238E27FC236}">
                  <a16:creationId xmlns:a16="http://schemas.microsoft.com/office/drawing/2014/main" xmlns="" id="{DAD1A5EA-2C55-E836-A808-E2B81A160E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750718" y="6740450"/>
              <a:ext cx="256985" cy="302732"/>
            </a:xfrm>
            <a:prstGeom prst="rect">
              <a:avLst/>
            </a:prstGeom>
          </p:spPr>
        </p:pic>
        <p:sp>
          <p:nvSpPr>
            <p:cNvPr id="9" name="TextBox 38">
              <a:extLst>
                <a:ext uri="{FF2B5EF4-FFF2-40B4-BE49-F238E27FC236}">
                  <a16:creationId xmlns:a16="http://schemas.microsoft.com/office/drawing/2014/main" xmlns="" id="{F7D7C893-C3A6-0B45-A84F-484A205E7E67}"/>
                </a:ext>
              </a:extLst>
            </p:cNvPr>
            <p:cNvSpPr/>
            <p:nvPr/>
          </p:nvSpPr>
          <p:spPr>
            <a:xfrm>
              <a:off x="2175423" y="7227385"/>
              <a:ext cx="3677698" cy="644476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algn="l"/>
              <a:r>
                <a:rPr lang="ru-RU" sz="1400" b="1" i="0" dirty="0">
                  <a:solidFill>
                    <a:srgbClr val="25282B"/>
                  </a:solidFill>
                  <a:effectLst/>
                  <a:latin typeface="Montserrat Medium" panose="00000600000000000000" pitchFamily="2" charset="-52"/>
                </a:rPr>
                <a:t>Разместить резюме</a:t>
              </a:r>
            </a:p>
            <a:p>
              <a:pPr algn="l"/>
              <a:r>
                <a:rPr lang="ru-RU" sz="1400" i="0" dirty="0">
                  <a:solidFill>
                    <a:srgbClr val="52575C"/>
                  </a:solidFill>
                  <a:effectLst/>
                  <a:latin typeface="Montserrat Medium" panose="00000600000000000000" pitchFamily="2" charset="-52"/>
                </a:rPr>
                <a:t>Составить качественное резюме, </a:t>
              </a:r>
              <a:endParaRPr lang="en-US" sz="1400" i="0" dirty="0">
                <a:solidFill>
                  <a:srgbClr val="52575C"/>
                </a:solidFill>
                <a:effectLst/>
                <a:latin typeface="Montserrat Medium" panose="00000600000000000000" pitchFamily="2" charset="-52"/>
              </a:endParaRPr>
            </a:p>
            <a:p>
              <a:pPr algn="l"/>
              <a:r>
                <a:rPr lang="ru-RU" sz="1400" i="0" dirty="0">
                  <a:solidFill>
                    <a:srgbClr val="52575C"/>
                  </a:solidFill>
                  <a:effectLst/>
                  <a:latin typeface="Montserrat Medium" panose="00000600000000000000" pitchFamily="2" charset="-52"/>
                </a:rPr>
                <a:t>чтобы быстрее найти работу</a:t>
              </a:r>
            </a:p>
          </p:txBody>
        </p:sp>
        <p:sp>
          <p:nvSpPr>
            <p:cNvPr id="10" name="TextBox 38">
              <a:extLst>
                <a:ext uri="{FF2B5EF4-FFF2-40B4-BE49-F238E27FC236}">
                  <a16:creationId xmlns:a16="http://schemas.microsoft.com/office/drawing/2014/main" xmlns="" id="{130734D1-07A5-EB36-706E-D6CA32BFAE8A}"/>
                </a:ext>
              </a:extLst>
            </p:cNvPr>
            <p:cNvSpPr/>
            <p:nvPr/>
          </p:nvSpPr>
          <p:spPr>
            <a:xfrm>
              <a:off x="2175424" y="7895905"/>
              <a:ext cx="3833933" cy="644476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algn="l"/>
              <a:r>
                <a:rPr lang="ru-RU" sz="1400" b="1" i="0" dirty="0">
                  <a:solidFill>
                    <a:srgbClr val="25282B"/>
                  </a:solidFill>
                  <a:effectLst/>
                  <a:latin typeface="Montserrat Medium" panose="00000600000000000000" pitchFamily="2" charset="-52"/>
                </a:rPr>
                <a:t>Написать работодателю</a:t>
              </a:r>
            </a:p>
            <a:p>
              <a:pPr algn="l"/>
              <a:r>
                <a:rPr lang="ru-RU" sz="1400" i="0" dirty="0">
                  <a:solidFill>
                    <a:srgbClr val="52575C"/>
                  </a:solidFill>
                  <a:effectLst/>
                  <a:latin typeface="Montserrat Medium" panose="00000600000000000000" pitchFamily="2" charset="-52"/>
                </a:rPr>
                <a:t>Дополнить отклик сопроводительным</a:t>
              </a:r>
              <a:endParaRPr lang="en-US" sz="1400" i="0" dirty="0">
                <a:solidFill>
                  <a:srgbClr val="52575C"/>
                </a:solidFill>
                <a:effectLst/>
                <a:latin typeface="Montserrat Medium" panose="00000600000000000000" pitchFamily="2" charset="-52"/>
              </a:endParaRPr>
            </a:p>
            <a:p>
              <a:pPr algn="l"/>
              <a:r>
                <a:rPr lang="ru-RU" sz="1400" i="0" dirty="0">
                  <a:solidFill>
                    <a:srgbClr val="52575C"/>
                  </a:solidFill>
                  <a:effectLst/>
                  <a:latin typeface="Montserrat Medium" panose="00000600000000000000" pitchFamily="2" charset="-52"/>
                </a:rPr>
                <a:t> письмом</a:t>
              </a:r>
            </a:p>
          </p:txBody>
        </p:sp>
        <p:pic>
          <p:nvPicPr>
            <p:cNvPr id="11" name="Голубой">
              <a:extLst>
                <a:ext uri="{FF2B5EF4-FFF2-40B4-BE49-F238E27FC236}">
                  <a16:creationId xmlns:a16="http://schemas.microsoft.com/office/drawing/2014/main" xmlns="" id="{A0AB8382-C692-FAF2-0F14-5FCF18A53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751507" y="7362490"/>
              <a:ext cx="256985" cy="302732"/>
            </a:xfrm>
            <a:prstGeom prst="rect">
              <a:avLst/>
            </a:prstGeom>
          </p:spPr>
        </p:pic>
        <p:pic>
          <p:nvPicPr>
            <p:cNvPr id="12" name="Голубой">
              <a:extLst>
                <a:ext uri="{FF2B5EF4-FFF2-40B4-BE49-F238E27FC236}">
                  <a16:creationId xmlns:a16="http://schemas.microsoft.com/office/drawing/2014/main" xmlns="" id="{6A52BAED-5ECB-361F-2D82-1E481AC03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763230" y="8007976"/>
              <a:ext cx="256985" cy="302732"/>
            </a:xfrm>
            <a:prstGeom prst="rect">
              <a:avLst/>
            </a:prstGeom>
          </p:spPr>
        </p:pic>
        <p:sp>
          <p:nvSpPr>
            <p:cNvPr id="13" name="TextBox 38">
              <a:extLst>
                <a:ext uri="{FF2B5EF4-FFF2-40B4-BE49-F238E27FC236}">
                  <a16:creationId xmlns:a16="http://schemas.microsoft.com/office/drawing/2014/main" xmlns="" id="{940F1EED-6EE5-722C-1297-29631598A9A5}"/>
                </a:ext>
              </a:extLst>
            </p:cNvPr>
            <p:cNvSpPr/>
            <p:nvPr/>
          </p:nvSpPr>
          <p:spPr>
            <a:xfrm>
              <a:off x="2175423" y="8588469"/>
              <a:ext cx="3833933" cy="644476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algn="l"/>
              <a:r>
                <a:rPr lang="ru-RU" sz="1400" b="1" i="0" dirty="0">
                  <a:solidFill>
                    <a:srgbClr val="25282B"/>
                  </a:solidFill>
                  <a:effectLst/>
                  <a:latin typeface="Montserrat Medium" panose="00000600000000000000" pitchFamily="2" charset="-52"/>
                </a:rPr>
                <a:t>Получить содействие от центра </a:t>
              </a:r>
              <a:endParaRPr lang="en-US" sz="1400" b="1" i="0" dirty="0">
                <a:solidFill>
                  <a:srgbClr val="25282B"/>
                </a:solidFill>
                <a:effectLst/>
                <a:latin typeface="Montserrat Medium" panose="00000600000000000000" pitchFamily="2" charset="-52"/>
              </a:endParaRPr>
            </a:p>
            <a:p>
              <a:pPr algn="l"/>
              <a:r>
                <a:rPr lang="ru-RU" sz="1400" b="1" i="0" dirty="0">
                  <a:solidFill>
                    <a:srgbClr val="25282B"/>
                  </a:solidFill>
                  <a:effectLst/>
                  <a:latin typeface="Montserrat Medium" panose="00000600000000000000" pitchFamily="2" charset="-52"/>
                </a:rPr>
                <a:t>занятости населения в поиске работы</a:t>
              </a:r>
            </a:p>
            <a:p>
              <a:pPr algn="l"/>
              <a:r>
                <a:rPr lang="ru-RU" sz="1400" i="0" dirty="0">
                  <a:solidFill>
                    <a:srgbClr val="52575C"/>
                  </a:solidFill>
                  <a:effectLst/>
                  <a:latin typeface="Montserrat Medium" panose="00000600000000000000" pitchFamily="2" charset="-52"/>
                </a:rPr>
                <a:t>Подать заявление на </a:t>
              </a:r>
              <a:endParaRPr lang="en-US" sz="1400" i="0" dirty="0">
                <a:solidFill>
                  <a:srgbClr val="52575C"/>
                </a:solidFill>
                <a:effectLst/>
                <a:latin typeface="Montserrat Medium" panose="00000600000000000000" pitchFamily="2" charset="-52"/>
              </a:endParaRPr>
            </a:p>
            <a:p>
              <a:pPr algn="l"/>
              <a:r>
                <a:rPr lang="ru-RU" sz="1400" i="0" dirty="0">
                  <a:solidFill>
                    <a:srgbClr val="52575C"/>
                  </a:solidFill>
                  <a:effectLst/>
                  <a:latin typeface="Montserrat Medium" panose="00000600000000000000" pitchFamily="2" charset="-52"/>
                </a:rPr>
                <a:t>портале «Работа России»</a:t>
              </a:r>
            </a:p>
          </p:txBody>
        </p:sp>
        <p:pic>
          <p:nvPicPr>
            <p:cNvPr id="14" name="Голубой">
              <a:extLst>
                <a:ext uri="{FF2B5EF4-FFF2-40B4-BE49-F238E27FC236}">
                  <a16:creationId xmlns:a16="http://schemas.microsoft.com/office/drawing/2014/main" xmlns="" id="{7285636F-6653-DE0E-27E1-B27C0E128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763230" y="8653462"/>
              <a:ext cx="256985" cy="3027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997745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2">
            <a:extLst>
              <a:ext uri="{FF2B5EF4-FFF2-40B4-BE49-F238E27FC236}">
                <a16:creationId xmlns:a16="http://schemas.microsoft.com/office/drawing/2014/main" xmlns="" id="{701AA74A-EB94-9A36-096E-D554BF326D09}"/>
              </a:ext>
            </a:extLst>
          </p:cNvPr>
          <p:cNvSpPr/>
          <p:nvPr/>
        </p:nvSpPr>
        <p:spPr>
          <a:xfrm>
            <a:off x="816970" y="861858"/>
            <a:ext cx="10799977" cy="19375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6000" b="1" spc="-1" dirty="0">
                <a:solidFill>
                  <a:srgbClr val="CF4520"/>
                </a:solidFill>
                <a:latin typeface="Montserrat Medium" panose="00000600000000000000" pitchFamily="2" charset="-52"/>
              </a:rPr>
              <a:t>Построй карьеру </a:t>
            </a:r>
            <a:endParaRPr lang="en-US" sz="6000" b="1" spc="-1" dirty="0">
              <a:solidFill>
                <a:srgbClr val="CF4520"/>
              </a:solidFill>
              <a:latin typeface="Montserrat Medium" panose="00000600000000000000" pitchFamily="2" charset="-52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6000" b="1" spc="-1" dirty="0">
                <a:solidFill>
                  <a:srgbClr val="CF4520"/>
                </a:solidFill>
                <a:latin typeface="Montserrat Medium" panose="00000600000000000000" pitchFamily="2" charset="-52"/>
              </a:rPr>
              <a:t>вместе с</a:t>
            </a:r>
            <a:endParaRPr lang="ru-RU" sz="6000" b="1" spc="-1" dirty="0">
              <a:solidFill>
                <a:srgbClr val="0033A0"/>
              </a:solidFill>
              <a:latin typeface="Montserrat Medium" panose="00000600000000000000" pitchFamily="2" charset="-52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40B8AD59-32F3-17C3-98BD-68DCE94DCE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8653" y="2675402"/>
            <a:ext cx="5336610" cy="266830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838FB302-C2C6-F09C-CF1E-C89927FB5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733" y="5567331"/>
            <a:ext cx="3750276" cy="375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3707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сетка" hidden="1">
            <a:extLst>
              <a:ext uri="{FF2B5EF4-FFF2-40B4-BE49-F238E27FC236}">
                <a16:creationId xmlns:a16="http://schemas.microsoft.com/office/drawing/2014/main" xmlns="" id="{629CA93D-9679-4779-8DA4-58E14EFAC2CA}"/>
              </a:ext>
            </a:extLst>
          </p:cNvPr>
          <p:cNvGrpSpPr/>
          <p:nvPr/>
        </p:nvGrpSpPr>
        <p:grpSpPr>
          <a:xfrm>
            <a:off x="315913" y="666750"/>
            <a:ext cx="12169775" cy="8359684"/>
            <a:chOff x="334963" y="260350"/>
            <a:chExt cx="11511597" cy="6191250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xmlns="" id="{44F0E505-58E8-4856-B777-AC6093A9C477}"/>
                </a:ext>
              </a:extLst>
            </p:cNvPr>
            <p:cNvGrpSpPr/>
            <p:nvPr/>
          </p:nvGrpSpPr>
          <p:grpSpPr>
            <a:xfrm>
              <a:off x="334963" y="260350"/>
              <a:ext cx="11511597" cy="1947356"/>
              <a:chOff x="334963" y="260350"/>
              <a:chExt cx="11511597" cy="6333490"/>
            </a:xfrm>
          </p:grpSpPr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xmlns="" id="{F1DCF651-41F1-4041-BA11-012A650D2229}"/>
                  </a:ext>
                </a:extLst>
              </p:cNvPr>
              <p:cNvSpPr/>
              <p:nvPr/>
            </p:nvSpPr>
            <p:spPr>
              <a:xfrm>
                <a:off x="33496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xmlns="" id="{77C9D92A-BD72-4DDA-86A3-285DB84DBA90}"/>
                  </a:ext>
                </a:extLst>
              </p:cNvPr>
              <p:cNvSpPr/>
              <p:nvPr/>
            </p:nvSpPr>
            <p:spPr>
              <a:xfrm>
                <a:off x="428720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xmlns="" id="{38A7F6E9-A7EE-41A5-A8C4-C215A74CB34F}"/>
                  </a:ext>
                </a:extLst>
              </p:cNvPr>
              <p:cNvSpPr/>
              <p:nvPr/>
            </p:nvSpPr>
            <p:spPr>
              <a:xfrm>
                <a:off x="823944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xmlns="" id="{586F99BA-0C82-4D51-AD36-7AD29D4BEBCA}"/>
                </a:ext>
              </a:extLst>
            </p:cNvPr>
            <p:cNvGrpSpPr/>
            <p:nvPr/>
          </p:nvGrpSpPr>
          <p:grpSpPr>
            <a:xfrm>
              <a:off x="334963" y="2382297"/>
              <a:ext cx="11511597" cy="1947356"/>
              <a:chOff x="334963" y="260350"/>
              <a:chExt cx="11511597" cy="6333490"/>
            </a:xfrm>
          </p:grpSpPr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xmlns="" id="{DD8015E3-68A9-45C8-8F8F-BCCB420ECB7D}"/>
                  </a:ext>
                </a:extLst>
              </p:cNvPr>
              <p:cNvSpPr/>
              <p:nvPr/>
            </p:nvSpPr>
            <p:spPr>
              <a:xfrm>
                <a:off x="33496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xmlns="" id="{D1794DE9-620D-4CCB-83C4-CFEA55C027D3}"/>
                  </a:ext>
                </a:extLst>
              </p:cNvPr>
              <p:cNvSpPr/>
              <p:nvPr/>
            </p:nvSpPr>
            <p:spPr>
              <a:xfrm>
                <a:off x="428720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xmlns="" id="{B54E66CB-6725-422F-AA25-A2E2905B9B75}"/>
                  </a:ext>
                </a:extLst>
              </p:cNvPr>
              <p:cNvSpPr/>
              <p:nvPr/>
            </p:nvSpPr>
            <p:spPr>
              <a:xfrm>
                <a:off x="823944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xmlns="" id="{7F81AA20-2B2E-4E8C-914B-7FBD23E9E922}"/>
                </a:ext>
              </a:extLst>
            </p:cNvPr>
            <p:cNvGrpSpPr/>
            <p:nvPr/>
          </p:nvGrpSpPr>
          <p:grpSpPr>
            <a:xfrm>
              <a:off x="334963" y="4504244"/>
              <a:ext cx="11511597" cy="1947356"/>
              <a:chOff x="334963" y="260350"/>
              <a:chExt cx="11511597" cy="6333490"/>
            </a:xfrm>
          </p:grpSpPr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xmlns="" id="{0907CDF5-DF00-4601-9507-26683ABE26CE}"/>
                  </a:ext>
                </a:extLst>
              </p:cNvPr>
              <p:cNvSpPr/>
              <p:nvPr/>
            </p:nvSpPr>
            <p:spPr>
              <a:xfrm>
                <a:off x="33496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xmlns="" id="{20A986CF-C6D5-4717-B7B5-AFFE599B1347}"/>
                  </a:ext>
                </a:extLst>
              </p:cNvPr>
              <p:cNvSpPr/>
              <p:nvPr/>
            </p:nvSpPr>
            <p:spPr>
              <a:xfrm>
                <a:off x="428720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xmlns="" id="{7DF5B581-EB52-41CB-82E2-BE2CBDD2701A}"/>
                  </a:ext>
                </a:extLst>
              </p:cNvPr>
              <p:cNvSpPr/>
              <p:nvPr/>
            </p:nvSpPr>
            <p:spPr>
              <a:xfrm>
                <a:off x="823944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47" name="TextBox 96"/>
          <p:cNvSpPr/>
          <p:nvPr/>
        </p:nvSpPr>
        <p:spPr>
          <a:xfrm>
            <a:off x="8367720" y="2145960"/>
            <a:ext cx="3779640" cy="28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8" name="Рисунок 6" descr="Изображение выглядит как в позе&#10;&#10;Автоматически созданное описание" hidden="1"/>
          <p:cNvPicPr/>
          <p:nvPr/>
        </p:nvPicPr>
        <p:blipFill>
          <a:blip r:embed="rId3"/>
          <a:stretch/>
        </p:blipFill>
        <p:spPr>
          <a:xfrm>
            <a:off x="314520" y="2839320"/>
            <a:ext cx="5836320" cy="4601520"/>
          </a:xfrm>
          <a:prstGeom prst="rect">
            <a:avLst/>
          </a:prstGeom>
          <a:ln w="0">
            <a:noFill/>
          </a:ln>
        </p:spPr>
      </p:pic>
      <p:sp>
        <p:nvSpPr>
          <p:cNvPr id="149" name="TextBox 38"/>
          <p:cNvSpPr/>
          <p:nvPr/>
        </p:nvSpPr>
        <p:spPr>
          <a:xfrm>
            <a:off x="491514" y="486930"/>
            <a:ext cx="10563348" cy="35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3200" b="0" i="0" dirty="0">
                <a:solidFill>
                  <a:srgbClr val="0033A0"/>
                </a:solidFill>
                <a:effectLst/>
                <a:latin typeface="Montserrat SemiBold" panose="00000700000000000000" pitchFamily="2" charset="-52"/>
              </a:rPr>
              <a:t>Молодые специалисты - это будущее России</a:t>
            </a:r>
            <a:endParaRPr lang="ru-RU" sz="4000" spc="-1" dirty="0">
              <a:solidFill>
                <a:srgbClr val="0033A0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7" name="TextBox 38">
            <a:extLst>
              <a:ext uri="{FF2B5EF4-FFF2-40B4-BE49-F238E27FC236}">
                <a16:creationId xmlns:a16="http://schemas.microsoft.com/office/drawing/2014/main" xmlns="" id="{95438848-D8A1-466E-A139-1F2ABB0DD520}"/>
              </a:ext>
            </a:extLst>
          </p:cNvPr>
          <p:cNvSpPr/>
          <p:nvPr/>
        </p:nvSpPr>
        <p:spPr>
          <a:xfrm>
            <a:off x="2570205" y="1981450"/>
            <a:ext cx="10038344" cy="184952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3200" b="0" i="0" dirty="0">
                <a:solidFill>
                  <a:srgbClr val="0033A0"/>
                </a:solidFill>
                <a:effectLst/>
                <a:latin typeface="Montserrat Medium" panose="00000600000000000000" pitchFamily="2" charset="-52"/>
              </a:rPr>
              <a:t>Именно они должны быть востребованы на рынке труда. </a:t>
            </a:r>
          </a:p>
          <a:p>
            <a:pPr>
              <a:lnSpc>
                <a:spcPct val="90000"/>
              </a:lnSpc>
              <a:buNone/>
            </a:pPr>
            <a:r>
              <a:rPr lang="ru-RU" sz="3200" b="0" i="0" dirty="0">
                <a:solidFill>
                  <a:srgbClr val="0033A0"/>
                </a:solidFill>
                <a:effectLst/>
                <a:latin typeface="Montserrat Medium" panose="00000600000000000000" pitchFamily="2" charset="-52"/>
              </a:rPr>
              <a:t>От стартовых условий их деятельности зависит последующее развитие нашего государства. </a:t>
            </a:r>
            <a:endParaRPr lang="ru-RU" sz="3200" spc="-1" dirty="0">
              <a:solidFill>
                <a:srgbClr val="0033A0"/>
              </a:solidFill>
              <a:latin typeface="Montserrat Medium" panose="00000600000000000000" pitchFamily="2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6F13DE-FCE5-74A3-D457-5A9D485786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107244" y="6992984"/>
            <a:ext cx="1501305" cy="2513497"/>
          </a:xfrm>
          <a:prstGeom prst="rect">
            <a:avLst/>
          </a:prstGeom>
        </p:spPr>
      </p:pic>
      <p:pic>
        <p:nvPicPr>
          <p:cNvPr id="20" name="Голубой">
            <a:extLst>
              <a:ext uri="{FF2B5EF4-FFF2-40B4-BE49-F238E27FC236}">
                <a16:creationId xmlns:a16="http://schemas.microsoft.com/office/drawing/2014/main" xmlns="" id="{42148F8E-8750-8FC2-14E2-4BD0C61DAD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96217" y="1826214"/>
            <a:ext cx="1833593" cy="2160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8CDE1DE-3F90-28EA-3B1C-2D4CE5E11EE5}"/>
              </a:ext>
            </a:extLst>
          </p:cNvPr>
          <p:cNvSpPr txBox="1"/>
          <p:nvPr/>
        </p:nvSpPr>
        <p:spPr>
          <a:xfrm>
            <a:off x="2497137" y="4572762"/>
            <a:ext cx="991548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33A0"/>
                </a:solidFill>
                <a:latin typeface="Montserrat Medium" panose="00000600000000000000" pitchFamily="2" charset="-52"/>
              </a:rPr>
              <a:t>Одно из направлений деятельности службы занятости – трудоустройство молодежи, привлечение квалифицированных молодых специалистов для восполнения кадров и развитие кадрового потенциала предприятий нашего города.</a:t>
            </a:r>
          </a:p>
        </p:txBody>
      </p:sp>
      <p:pic>
        <p:nvPicPr>
          <p:cNvPr id="25" name="Голубой">
            <a:extLst>
              <a:ext uri="{FF2B5EF4-FFF2-40B4-BE49-F238E27FC236}">
                <a16:creationId xmlns:a16="http://schemas.microsoft.com/office/drawing/2014/main" xmlns="" id="{B826E609-1030-723C-3B7D-16237C0BC4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96216" y="4784901"/>
            <a:ext cx="1833593" cy="216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сетка" hidden="1">
            <a:extLst>
              <a:ext uri="{FF2B5EF4-FFF2-40B4-BE49-F238E27FC236}">
                <a16:creationId xmlns:a16="http://schemas.microsoft.com/office/drawing/2014/main" xmlns="" id="{629CA93D-9679-4779-8DA4-58E14EFAC2CA}"/>
              </a:ext>
            </a:extLst>
          </p:cNvPr>
          <p:cNvGrpSpPr/>
          <p:nvPr/>
        </p:nvGrpSpPr>
        <p:grpSpPr>
          <a:xfrm>
            <a:off x="315913" y="666750"/>
            <a:ext cx="12169775" cy="8359684"/>
            <a:chOff x="334963" y="260350"/>
            <a:chExt cx="11511597" cy="6191250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xmlns="" id="{44F0E505-58E8-4856-B777-AC6093A9C477}"/>
                </a:ext>
              </a:extLst>
            </p:cNvPr>
            <p:cNvGrpSpPr/>
            <p:nvPr/>
          </p:nvGrpSpPr>
          <p:grpSpPr>
            <a:xfrm>
              <a:off x="334963" y="260350"/>
              <a:ext cx="11511597" cy="1947356"/>
              <a:chOff x="334963" y="260350"/>
              <a:chExt cx="11511597" cy="6333490"/>
            </a:xfrm>
          </p:grpSpPr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xmlns="" id="{F1DCF651-41F1-4041-BA11-012A650D2229}"/>
                  </a:ext>
                </a:extLst>
              </p:cNvPr>
              <p:cNvSpPr/>
              <p:nvPr/>
            </p:nvSpPr>
            <p:spPr>
              <a:xfrm>
                <a:off x="33496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xmlns="" id="{77C9D92A-BD72-4DDA-86A3-285DB84DBA90}"/>
                  </a:ext>
                </a:extLst>
              </p:cNvPr>
              <p:cNvSpPr/>
              <p:nvPr/>
            </p:nvSpPr>
            <p:spPr>
              <a:xfrm>
                <a:off x="428720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xmlns="" id="{38A7F6E9-A7EE-41A5-A8C4-C215A74CB34F}"/>
                  </a:ext>
                </a:extLst>
              </p:cNvPr>
              <p:cNvSpPr/>
              <p:nvPr/>
            </p:nvSpPr>
            <p:spPr>
              <a:xfrm>
                <a:off x="823944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xmlns="" id="{586F99BA-0C82-4D51-AD36-7AD29D4BEBCA}"/>
                </a:ext>
              </a:extLst>
            </p:cNvPr>
            <p:cNvGrpSpPr/>
            <p:nvPr/>
          </p:nvGrpSpPr>
          <p:grpSpPr>
            <a:xfrm>
              <a:off x="334963" y="2382297"/>
              <a:ext cx="11511597" cy="1947356"/>
              <a:chOff x="334963" y="260350"/>
              <a:chExt cx="11511597" cy="6333490"/>
            </a:xfrm>
          </p:grpSpPr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xmlns="" id="{DD8015E3-68A9-45C8-8F8F-BCCB420ECB7D}"/>
                  </a:ext>
                </a:extLst>
              </p:cNvPr>
              <p:cNvSpPr/>
              <p:nvPr/>
            </p:nvSpPr>
            <p:spPr>
              <a:xfrm>
                <a:off x="33496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xmlns="" id="{D1794DE9-620D-4CCB-83C4-CFEA55C027D3}"/>
                  </a:ext>
                </a:extLst>
              </p:cNvPr>
              <p:cNvSpPr/>
              <p:nvPr/>
            </p:nvSpPr>
            <p:spPr>
              <a:xfrm>
                <a:off x="428720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xmlns="" id="{B54E66CB-6725-422F-AA25-A2E2905B9B75}"/>
                  </a:ext>
                </a:extLst>
              </p:cNvPr>
              <p:cNvSpPr/>
              <p:nvPr/>
            </p:nvSpPr>
            <p:spPr>
              <a:xfrm>
                <a:off x="823944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xmlns="" id="{7F81AA20-2B2E-4E8C-914B-7FBD23E9E922}"/>
                </a:ext>
              </a:extLst>
            </p:cNvPr>
            <p:cNvGrpSpPr/>
            <p:nvPr/>
          </p:nvGrpSpPr>
          <p:grpSpPr>
            <a:xfrm>
              <a:off x="334963" y="4504244"/>
              <a:ext cx="11511597" cy="1947356"/>
              <a:chOff x="334963" y="260350"/>
              <a:chExt cx="11511597" cy="6333490"/>
            </a:xfrm>
          </p:grpSpPr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xmlns="" id="{0907CDF5-DF00-4601-9507-26683ABE26CE}"/>
                  </a:ext>
                </a:extLst>
              </p:cNvPr>
              <p:cNvSpPr/>
              <p:nvPr/>
            </p:nvSpPr>
            <p:spPr>
              <a:xfrm>
                <a:off x="33496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xmlns="" id="{20A986CF-C6D5-4717-B7B5-AFFE599B1347}"/>
                  </a:ext>
                </a:extLst>
              </p:cNvPr>
              <p:cNvSpPr/>
              <p:nvPr/>
            </p:nvSpPr>
            <p:spPr>
              <a:xfrm>
                <a:off x="428720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xmlns="" id="{7DF5B581-EB52-41CB-82E2-BE2CBDD2701A}"/>
                  </a:ext>
                </a:extLst>
              </p:cNvPr>
              <p:cNvSpPr/>
              <p:nvPr/>
            </p:nvSpPr>
            <p:spPr>
              <a:xfrm>
                <a:off x="823944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47" name="TextBox 96"/>
          <p:cNvSpPr/>
          <p:nvPr/>
        </p:nvSpPr>
        <p:spPr>
          <a:xfrm>
            <a:off x="8367720" y="2145960"/>
            <a:ext cx="3779640" cy="28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8" name="Рисунок 6" descr="Изображение выглядит как в позе&#10;&#10;Автоматически созданное описание" hidden="1"/>
          <p:cNvPicPr/>
          <p:nvPr/>
        </p:nvPicPr>
        <p:blipFill>
          <a:blip r:embed="rId3"/>
          <a:stretch/>
        </p:blipFill>
        <p:spPr>
          <a:xfrm>
            <a:off x="314520" y="2839320"/>
            <a:ext cx="5836320" cy="4601520"/>
          </a:xfrm>
          <a:prstGeom prst="rect">
            <a:avLst/>
          </a:prstGeom>
          <a:ln w="0">
            <a:noFill/>
          </a:ln>
        </p:spPr>
      </p:pic>
      <p:sp>
        <p:nvSpPr>
          <p:cNvPr id="149" name="TextBox 38"/>
          <p:cNvSpPr/>
          <p:nvPr/>
        </p:nvSpPr>
        <p:spPr>
          <a:xfrm>
            <a:off x="503236" y="404081"/>
            <a:ext cx="8687655" cy="3930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3200" b="1" i="0" dirty="0">
                <a:solidFill>
                  <a:srgbClr val="0033A0"/>
                </a:solidFill>
                <a:effectLst/>
                <a:latin typeface="Montserrat SemiBold" panose="00000700000000000000" pitchFamily="2" charset="-52"/>
              </a:rPr>
              <a:t>Участники</a:t>
            </a:r>
            <a:r>
              <a:rPr lang="ru-RU" sz="2800" b="1" i="0" dirty="0">
                <a:solidFill>
                  <a:srgbClr val="0033A0"/>
                </a:solidFill>
                <a:effectLst/>
                <a:latin typeface="Montserrat SemiBold" panose="00000700000000000000" pitchFamily="2" charset="-52"/>
              </a:rPr>
              <a:t> </a:t>
            </a:r>
            <a:r>
              <a:rPr lang="ru-RU" sz="3200" b="1" i="0" dirty="0">
                <a:solidFill>
                  <a:srgbClr val="0033A0"/>
                </a:solidFill>
                <a:effectLst/>
                <a:latin typeface="Montserrat SemiBold" panose="00000700000000000000" pitchFamily="2" charset="-52"/>
              </a:rPr>
              <a:t>молодежного рынка труда</a:t>
            </a:r>
            <a:endParaRPr lang="ru-RU" sz="4400" spc="-1" dirty="0">
              <a:solidFill>
                <a:srgbClr val="0033A0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456595EB-CE56-45D0-82FC-29A09A607633}"/>
              </a:ext>
            </a:extLst>
          </p:cNvPr>
          <p:cNvSpPr txBox="1"/>
          <p:nvPr/>
        </p:nvSpPr>
        <p:spPr>
          <a:xfrm>
            <a:off x="808464" y="1794686"/>
            <a:ext cx="11184671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750" indent="-285750" algn="just">
              <a:spcBef>
                <a:spcPts val="600"/>
              </a:spcBef>
              <a:buBlip>
                <a:blip r:embed="rId4"/>
              </a:buBlip>
            </a:pPr>
            <a:r>
              <a:rPr lang="ru-RU" sz="3200" dirty="0">
                <a:solidFill>
                  <a:srgbClr val="4A4A4A"/>
                </a:solidFill>
                <a:latin typeface="Montserrat Medium" panose="00000600000000000000" pitchFamily="2" charset="-52"/>
              </a:rPr>
              <a:t> М</a:t>
            </a:r>
            <a:r>
              <a:rPr lang="ru-RU" sz="3200" b="0" i="0" dirty="0">
                <a:solidFill>
                  <a:srgbClr val="4A4A4A"/>
                </a:solidFill>
                <a:effectLst/>
                <a:latin typeface="Montserrat Medium" panose="00000600000000000000" pitchFamily="2" charset="-52"/>
              </a:rPr>
              <a:t>олодые люди в возрасте до </a:t>
            </a:r>
            <a:r>
              <a:rPr lang="en-US" sz="3200" dirty="0">
                <a:solidFill>
                  <a:srgbClr val="4A4A4A"/>
                </a:solidFill>
                <a:latin typeface="Montserrat Medium" panose="00000600000000000000" pitchFamily="2" charset="-52"/>
              </a:rPr>
              <a:t>34</a:t>
            </a:r>
            <a:r>
              <a:rPr lang="ru-RU" sz="3200" b="0" i="0" dirty="0">
                <a:solidFill>
                  <a:srgbClr val="4A4A4A"/>
                </a:solidFill>
                <a:effectLst/>
                <a:latin typeface="Montserrat Medium" panose="00000600000000000000" pitchFamily="2" charset="-52"/>
              </a:rPr>
              <a:t> лет, не имеющие работы, или желающие ее сменить</a:t>
            </a:r>
            <a:endParaRPr lang="en-US" sz="3200" b="0" i="0" dirty="0">
              <a:solidFill>
                <a:srgbClr val="4A4A4A"/>
              </a:solidFill>
              <a:effectLst/>
              <a:latin typeface="Montserrat Medium" panose="00000600000000000000" pitchFamily="2" charset="-52"/>
            </a:endParaRPr>
          </a:p>
          <a:p>
            <a:pPr marL="72000" algn="just">
              <a:spcBef>
                <a:spcPts val="600"/>
              </a:spcBef>
            </a:pPr>
            <a:endParaRPr lang="ru-RU" sz="3200" b="0" i="0" dirty="0">
              <a:solidFill>
                <a:srgbClr val="4A4A4A"/>
              </a:solidFill>
              <a:effectLst/>
              <a:latin typeface="Montserrat Medium" panose="00000600000000000000" pitchFamily="2" charset="-52"/>
            </a:endParaRPr>
          </a:p>
          <a:p>
            <a:pPr marL="357750" indent="-285750" algn="just">
              <a:spcBef>
                <a:spcPts val="600"/>
              </a:spcBef>
              <a:buBlip>
                <a:blip r:embed="rId4"/>
              </a:buBlip>
            </a:pPr>
            <a:r>
              <a:rPr lang="ru-RU" sz="3200" dirty="0">
                <a:solidFill>
                  <a:srgbClr val="4A4A4A"/>
                </a:solidFill>
                <a:latin typeface="Montserrat Medium" panose="00000600000000000000" pitchFamily="2" charset="-52"/>
              </a:rPr>
              <a:t> В</a:t>
            </a:r>
            <a:r>
              <a:rPr lang="ru-RU" sz="3200" b="0" i="0" dirty="0">
                <a:solidFill>
                  <a:srgbClr val="4A4A4A"/>
                </a:solidFill>
                <a:effectLst/>
                <a:latin typeface="Montserrat Medium" panose="00000600000000000000" pitchFamily="2" charset="-52"/>
              </a:rPr>
              <a:t>ыпускники и студенты образовательных организаций</a:t>
            </a:r>
            <a:endParaRPr lang="en-US" sz="3200" b="0" i="0" dirty="0">
              <a:solidFill>
                <a:srgbClr val="4A4A4A"/>
              </a:solidFill>
              <a:effectLst/>
              <a:latin typeface="Montserrat Medium" panose="00000600000000000000" pitchFamily="2" charset="-52"/>
            </a:endParaRPr>
          </a:p>
          <a:p>
            <a:pPr marL="72000" algn="just">
              <a:spcBef>
                <a:spcPts val="600"/>
              </a:spcBef>
            </a:pPr>
            <a:endParaRPr lang="ru-RU" sz="3200" b="0" i="0" dirty="0">
              <a:solidFill>
                <a:srgbClr val="4A4A4A"/>
              </a:solidFill>
              <a:effectLst/>
              <a:latin typeface="Montserrat Medium" panose="00000600000000000000" pitchFamily="2" charset="-52"/>
            </a:endParaRPr>
          </a:p>
          <a:p>
            <a:pPr marL="357750" indent="-285750" algn="just">
              <a:spcBef>
                <a:spcPts val="600"/>
              </a:spcBef>
              <a:buBlip>
                <a:blip r:embed="rId4"/>
              </a:buBlip>
            </a:pPr>
            <a:r>
              <a:rPr lang="ru-RU" sz="3200" dirty="0">
                <a:solidFill>
                  <a:srgbClr val="4A4A4A"/>
                </a:solidFill>
                <a:latin typeface="Montserrat Medium" panose="00000600000000000000" pitchFamily="2" charset="-52"/>
              </a:rPr>
              <a:t> В</a:t>
            </a:r>
            <a:r>
              <a:rPr lang="ru-RU" sz="3200" b="0" i="0" dirty="0">
                <a:solidFill>
                  <a:srgbClr val="4A4A4A"/>
                </a:solidFill>
                <a:effectLst/>
                <a:latin typeface="Montserrat Medium" panose="00000600000000000000" pitchFamily="2" charset="-52"/>
              </a:rPr>
              <a:t>ыпускники общеобразовательных школ</a:t>
            </a:r>
            <a:endParaRPr lang="en-US" sz="3200" b="0" i="0" dirty="0">
              <a:solidFill>
                <a:srgbClr val="4A4A4A"/>
              </a:solidFill>
              <a:effectLst/>
              <a:latin typeface="Montserrat Medium" panose="00000600000000000000" pitchFamily="2" charset="-52"/>
            </a:endParaRPr>
          </a:p>
          <a:p>
            <a:pPr marL="72000" algn="just">
              <a:spcBef>
                <a:spcPts val="600"/>
              </a:spcBef>
            </a:pPr>
            <a:endParaRPr lang="ru-RU" sz="3200" b="0" i="0" dirty="0">
              <a:solidFill>
                <a:srgbClr val="4A4A4A"/>
              </a:solidFill>
              <a:effectLst/>
              <a:latin typeface="Montserrat Medium" panose="00000600000000000000" pitchFamily="2" charset="-52"/>
            </a:endParaRPr>
          </a:p>
          <a:p>
            <a:pPr marL="357750" indent="-285750" algn="just">
              <a:spcBef>
                <a:spcPts val="600"/>
              </a:spcBef>
              <a:buBlip>
                <a:blip r:embed="rId4"/>
              </a:buBlip>
            </a:pPr>
            <a:r>
              <a:rPr lang="ru-RU" sz="3200" dirty="0">
                <a:solidFill>
                  <a:srgbClr val="4A4A4A"/>
                </a:solidFill>
                <a:latin typeface="Montserrat Medium" panose="00000600000000000000" pitchFamily="2" charset="-52"/>
              </a:rPr>
              <a:t> Н</a:t>
            </a:r>
            <a:r>
              <a:rPr lang="ru-RU" sz="3200" b="0" i="0" dirty="0">
                <a:solidFill>
                  <a:srgbClr val="4A4A4A"/>
                </a:solidFill>
                <a:effectLst/>
                <a:latin typeface="Montserrat Medium" panose="00000600000000000000" pitchFamily="2" charset="-52"/>
              </a:rPr>
              <a:t>есовершеннолетние граждане в возрасте от 14 до 18 лет</a:t>
            </a:r>
            <a:endParaRPr lang="ru-RU" sz="4000" dirty="0">
              <a:latin typeface="Montserrat Medium" panose="000006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5615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8">
            <a:extLst>
              <a:ext uri="{FF2B5EF4-FFF2-40B4-BE49-F238E27FC236}">
                <a16:creationId xmlns:a16="http://schemas.microsoft.com/office/drawing/2014/main" xmlns="" id="{28F3C2C6-D8CC-4466-9B66-4559C64B515D}"/>
              </a:ext>
            </a:extLst>
          </p:cNvPr>
          <p:cNvSpPr/>
          <p:nvPr/>
        </p:nvSpPr>
        <p:spPr>
          <a:xfrm>
            <a:off x="315912" y="428533"/>
            <a:ext cx="10481919" cy="37312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3200" spc="-1" dirty="0">
                <a:solidFill>
                  <a:srgbClr val="034896"/>
                </a:solidFill>
                <a:latin typeface="Montserrat SemiBold" panose="00000700000000000000" pitchFamily="2" charset="-52"/>
              </a:rPr>
              <a:t>Услуги в сфере занятости населения</a:t>
            </a:r>
          </a:p>
        </p:txBody>
      </p:sp>
      <p:graphicFrame>
        <p:nvGraphicFramePr>
          <p:cNvPr id="4" name="Таблица 2">
            <a:extLst>
              <a:ext uri="{FF2B5EF4-FFF2-40B4-BE49-F238E27FC236}">
                <a16:creationId xmlns:a16="http://schemas.microsoft.com/office/drawing/2014/main" xmlns="" id="{671E635B-158C-CAB1-4317-0DBF36CF3D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12232691"/>
              </p:ext>
            </p:extLst>
          </p:nvPr>
        </p:nvGraphicFramePr>
        <p:xfrm>
          <a:off x="315912" y="1252633"/>
          <a:ext cx="12169776" cy="7656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94">
                  <a:extLst>
                    <a:ext uri="{9D8B030D-6E8A-4147-A177-3AD203B41FA5}">
                      <a16:colId xmlns:a16="http://schemas.microsoft.com/office/drawing/2014/main" xmlns="" val="350501170"/>
                    </a:ext>
                  </a:extLst>
                </a:gridCol>
                <a:gridCol w="11669682">
                  <a:extLst>
                    <a:ext uri="{9D8B030D-6E8A-4147-A177-3AD203B41FA5}">
                      <a16:colId xmlns:a16="http://schemas.microsoft.com/office/drawing/2014/main" xmlns="" val="3084202265"/>
                    </a:ext>
                  </a:extLst>
                </a:gridCol>
              </a:tblGrid>
              <a:tr h="57067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0033A0"/>
                          </a:solidFill>
                          <a:latin typeface="Montserrat Medium" panose="00000600000000000000" pitchFamily="2" charset="-52"/>
                        </a:rPr>
                        <a:t>№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A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i="0" kern="1200" dirty="0">
                          <a:solidFill>
                            <a:srgbClr val="034896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Направления деятельности по содействию занятости</a:t>
                      </a:r>
                      <a:endParaRPr lang="ru-RU" sz="1200" b="0" kern="1200" dirty="0">
                        <a:solidFill>
                          <a:srgbClr val="034896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A0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66532997"/>
                  </a:ext>
                </a:extLst>
              </a:tr>
              <a:tr h="61936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33A0"/>
                          </a:solidFill>
                          <a:latin typeface="Montserrat "/>
                        </a:rPr>
                        <a:t>1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u="non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Профессиональная ориентация и психологическая поддержка безработной молодежи в выборе профессии, методов и способов самостоятельного поиска работы</a:t>
                      </a:r>
                      <a:endParaRPr lang="ru-RU" sz="1800" u="none" kern="1200" dirty="0">
                        <a:solidFill>
                          <a:schemeClr val="tx1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35436680"/>
                  </a:ext>
                </a:extLst>
              </a:tr>
              <a:tr h="67525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33A0"/>
                          </a:solidFill>
                          <a:latin typeface="Montserrat "/>
                        </a:rPr>
                        <a:t>2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Профессиональная подготовка, переподготовка и повышение квалификации с учетом потребностей рынка труда</a:t>
                      </a:r>
                      <a:endParaRPr lang="ru-RU" sz="1800" u="none" kern="1200" dirty="0">
                        <a:solidFill>
                          <a:schemeClr val="tx1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65076695"/>
                  </a:ext>
                </a:extLst>
              </a:tr>
              <a:tr h="53418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33A0"/>
                          </a:solidFill>
                          <a:latin typeface="Montserrat "/>
                        </a:rPr>
                        <a:t>3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u="non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Ярмарки вакансий для молодежи</a:t>
                      </a:r>
                      <a:endParaRPr lang="ru-RU" sz="1800" u="none" kern="1200" dirty="0">
                        <a:solidFill>
                          <a:schemeClr val="tx1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1990259"/>
                  </a:ext>
                </a:extLst>
              </a:tr>
              <a:tr h="562707">
                <a:tc>
                  <a:txBody>
                    <a:bodyPr/>
                    <a:lstStyle/>
                    <a:p>
                      <a:pPr marL="0" marR="0" lvl="0" indent="0" algn="ctr" defTabSz="9144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0033A0"/>
                          </a:solidFill>
                          <a:latin typeface="Montserrat "/>
                        </a:rPr>
                        <a:t>4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u="non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Организация временного трудоустройства несовершеннолетних граждан в возрасте 14 – 18 лет</a:t>
                      </a:r>
                      <a:endParaRPr lang="ru-RU" sz="1800" u="none" kern="1200" dirty="0">
                        <a:solidFill>
                          <a:schemeClr val="tx1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87778564"/>
                  </a:ext>
                </a:extLst>
              </a:tr>
              <a:tr h="48338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33A0"/>
                          </a:solidFill>
                          <a:latin typeface="Montserrat "/>
                        </a:rPr>
                        <a:t>5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u="non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Организация временного трудоустройства безработных граждан, испытывающих трудности в поиске работы</a:t>
                      </a:r>
                      <a:endParaRPr lang="ru-RU" sz="1800" u="none" kern="1200" dirty="0">
                        <a:solidFill>
                          <a:schemeClr val="tx1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21637592"/>
                  </a:ext>
                </a:extLst>
              </a:tr>
              <a:tr h="60491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33A0"/>
                          </a:solidFill>
                          <a:latin typeface="Montserrat "/>
                        </a:rPr>
                        <a:t>6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u="non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Организация оплачиваемых общественных работ</a:t>
                      </a:r>
                      <a:endParaRPr lang="ru-RU" sz="1800" u="none" kern="1200" dirty="0">
                        <a:solidFill>
                          <a:schemeClr val="tx1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68439685"/>
                  </a:ext>
                </a:extLst>
              </a:tr>
              <a:tr h="106680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33A0"/>
                          </a:solidFill>
                          <a:latin typeface="Montserrat "/>
                        </a:rPr>
                        <a:t>7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u="non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Оказание содействия в трудоустройстве молодежи в возрасте от 18 до 25 лет, имеющих среднее профессиональное образование или высшее образование и ищущих работу в течение года с даты выдачи им документа об образовании и о квалификации</a:t>
                      </a:r>
                      <a:endParaRPr lang="ru-RU" sz="1800" u="none" kern="1200" dirty="0">
                        <a:solidFill>
                          <a:schemeClr val="tx1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31332199"/>
                  </a:ext>
                </a:extLst>
              </a:tr>
              <a:tr h="72683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33A0"/>
                          </a:solidFill>
                          <a:latin typeface="Montserrat "/>
                        </a:rPr>
                        <a:t>8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u="non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Поддержка предпринимательской инициативы и создание условий для развития самозанятости, содействие в развитии и поддержке малого бизнеса</a:t>
                      </a:r>
                      <a:endParaRPr lang="ru-RU" sz="1800" u="none" kern="1200" dirty="0">
                        <a:solidFill>
                          <a:schemeClr val="tx1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88634571"/>
                  </a:ext>
                </a:extLst>
              </a:tr>
              <a:tr h="56466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33A0"/>
                          </a:solidFill>
                          <a:latin typeface="Montserrat "/>
                        </a:rPr>
                        <a:t>9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u="non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 Социальная адаптация безработной молодежи на рынке труда</a:t>
                      </a:r>
                      <a:endParaRPr lang="ru-RU" sz="1800" u="none" kern="1200" dirty="0">
                        <a:solidFill>
                          <a:schemeClr val="tx1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1941122"/>
                  </a:ext>
                </a:extLst>
              </a:tr>
              <a:tr h="69908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33A0"/>
                          </a:solidFill>
                          <a:latin typeface="Montserrat "/>
                        </a:rPr>
                        <a:t>10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u="non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Информирование о положении на рынке труда и консультирование по вопросам трудоустройства</a:t>
                      </a:r>
                      <a:endParaRPr lang="ru-RU" sz="1800" u="none" kern="1200" dirty="0">
                        <a:solidFill>
                          <a:schemeClr val="tx1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47134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33A0"/>
                          </a:solidFill>
                          <a:latin typeface="Montserrat "/>
                        </a:rPr>
                        <a:t>11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u="non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Помощь в составлении резюме</a:t>
                      </a:r>
                      <a:endParaRPr lang="ru-RU" sz="1800" u="none" kern="1200" dirty="0">
                        <a:solidFill>
                          <a:schemeClr val="tx1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7744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74459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сетка" hidden="1">
            <a:extLst>
              <a:ext uri="{FF2B5EF4-FFF2-40B4-BE49-F238E27FC236}">
                <a16:creationId xmlns:a16="http://schemas.microsoft.com/office/drawing/2014/main" xmlns="" id="{629CA93D-9679-4779-8DA4-58E14EFAC2CA}"/>
              </a:ext>
            </a:extLst>
          </p:cNvPr>
          <p:cNvGrpSpPr/>
          <p:nvPr/>
        </p:nvGrpSpPr>
        <p:grpSpPr>
          <a:xfrm>
            <a:off x="315913" y="666750"/>
            <a:ext cx="12169775" cy="8359684"/>
            <a:chOff x="334963" y="260350"/>
            <a:chExt cx="11511597" cy="6191250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xmlns="" id="{44F0E505-58E8-4856-B777-AC6093A9C477}"/>
                </a:ext>
              </a:extLst>
            </p:cNvPr>
            <p:cNvGrpSpPr/>
            <p:nvPr/>
          </p:nvGrpSpPr>
          <p:grpSpPr>
            <a:xfrm>
              <a:off x="334963" y="260350"/>
              <a:ext cx="11511597" cy="1947356"/>
              <a:chOff x="334963" y="260350"/>
              <a:chExt cx="11511597" cy="6333490"/>
            </a:xfrm>
          </p:grpSpPr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xmlns="" id="{F1DCF651-41F1-4041-BA11-012A650D2229}"/>
                  </a:ext>
                </a:extLst>
              </p:cNvPr>
              <p:cNvSpPr/>
              <p:nvPr/>
            </p:nvSpPr>
            <p:spPr>
              <a:xfrm>
                <a:off x="33496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xmlns="" id="{77C9D92A-BD72-4DDA-86A3-285DB84DBA90}"/>
                  </a:ext>
                </a:extLst>
              </p:cNvPr>
              <p:cNvSpPr/>
              <p:nvPr/>
            </p:nvSpPr>
            <p:spPr>
              <a:xfrm>
                <a:off x="428720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xmlns="" id="{38A7F6E9-A7EE-41A5-A8C4-C215A74CB34F}"/>
                  </a:ext>
                </a:extLst>
              </p:cNvPr>
              <p:cNvSpPr/>
              <p:nvPr/>
            </p:nvSpPr>
            <p:spPr>
              <a:xfrm>
                <a:off x="823944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xmlns="" id="{586F99BA-0C82-4D51-AD36-7AD29D4BEBCA}"/>
                </a:ext>
              </a:extLst>
            </p:cNvPr>
            <p:cNvGrpSpPr/>
            <p:nvPr/>
          </p:nvGrpSpPr>
          <p:grpSpPr>
            <a:xfrm>
              <a:off x="334963" y="2382297"/>
              <a:ext cx="11511597" cy="1947356"/>
              <a:chOff x="334963" y="260350"/>
              <a:chExt cx="11511597" cy="6333490"/>
            </a:xfrm>
          </p:grpSpPr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xmlns="" id="{DD8015E3-68A9-45C8-8F8F-BCCB420ECB7D}"/>
                  </a:ext>
                </a:extLst>
              </p:cNvPr>
              <p:cNvSpPr/>
              <p:nvPr/>
            </p:nvSpPr>
            <p:spPr>
              <a:xfrm>
                <a:off x="33496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xmlns="" id="{D1794DE9-620D-4CCB-83C4-CFEA55C027D3}"/>
                  </a:ext>
                </a:extLst>
              </p:cNvPr>
              <p:cNvSpPr/>
              <p:nvPr/>
            </p:nvSpPr>
            <p:spPr>
              <a:xfrm>
                <a:off x="428720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xmlns="" id="{B54E66CB-6725-422F-AA25-A2E2905B9B75}"/>
                  </a:ext>
                </a:extLst>
              </p:cNvPr>
              <p:cNvSpPr/>
              <p:nvPr/>
            </p:nvSpPr>
            <p:spPr>
              <a:xfrm>
                <a:off x="823944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xmlns="" id="{7F81AA20-2B2E-4E8C-914B-7FBD23E9E922}"/>
                </a:ext>
              </a:extLst>
            </p:cNvPr>
            <p:cNvGrpSpPr/>
            <p:nvPr/>
          </p:nvGrpSpPr>
          <p:grpSpPr>
            <a:xfrm>
              <a:off x="334963" y="4504244"/>
              <a:ext cx="11511597" cy="1947356"/>
              <a:chOff x="334963" y="260350"/>
              <a:chExt cx="11511597" cy="6333490"/>
            </a:xfrm>
          </p:grpSpPr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xmlns="" id="{0907CDF5-DF00-4601-9507-26683ABE26CE}"/>
                  </a:ext>
                </a:extLst>
              </p:cNvPr>
              <p:cNvSpPr/>
              <p:nvPr/>
            </p:nvSpPr>
            <p:spPr>
              <a:xfrm>
                <a:off x="33496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xmlns="" id="{20A986CF-C6D5-4717-B7B5-AFFE599B1347}"/>
                  </a:ext>
                </a:extLst>
              </p:cNvPr>
              <p:cNvSpPr/>
              <p:nvPr/>
            </p:nvSpPr>
            <p:spPr>
              <a:xfrm>
                <a:off x="428720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xmlns="" id="{7DF5B581-EB52-41CB-82E2-BE2CBDD2701A}"/>
                  </a:ext>
                </a:extLst>
              </p:cNvPr>
              <p:cNvSpPr/>
              <p:nvPr/>
            </p:nvSpPr>
            <p:spPr>
              <a:xfrm>
                <a:off x="823944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47" name="TextBox 96"/>
          <p:cNvSpPr/>
          <p:nvPr/>
        </p:nvSpPr>
        <p:spPr>
          <a:xfrm>
            <a:off x="8367720" y="2145960"/>
            <a:ext cx="3779640" cy="28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8" name="Рисунок 6" descr="Изображение выглядит как в позе&#10;&#10;Автоматически созданное описание" hidden="1"/>
          <p:cNvPicPr/>
          <p:nvPr/>
        </p:nvPicPr>
        <p:blipFill>
          <a:blip r:embed="rId3"/>
          <a:stretch/>
        </p:blipFill>
        <p:spPr>
          <a:xfrm>
            <a:off x="314520" y="2839320"/>
            <a:ext cx="5836320" cy="4601520"/>
          </a:xfrm>
          <a:prstGeom prst="rect">
            <a:avLst/>
          </a:prstGeom>
          <a:ln w="0">
            <a:noFill/>
          </a:ln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456595EB-CE56-45D0-82FC-29A09A607633}"/>
              </a:ext>
            </a:extLst>
          </p:cNvPr>
          <p:cNvSpPr txBox="1"/>
          <p:nvPr/>
        </p:nvSpPr>
        <p:spPr>
          <a:xfrm>
            <a:off x="477347" y="1724405"/>
            <a:ext cx="11101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" algn="ctr">
              <a:spcBef>
                <a:spcPts val="600"/>
              </a:spcBef>
            </a:pPr>
            <a:r>
              <a:rPr lang="ru-RU" sz="2800" b="0" i="0" dirty="0">
                <a:solidFill>
                  <a:srgbClr val="4A4A4A"/>
                </a:solidFill>
                <a:effectLst/>
                <a:latin typeface="Montserrat Medium" panose="00000600000000000000" pitchFamily="2" charset="-52"/>
              </a:rPr>
              <a:t>В рамках предоставления услуги обсуждаются вопросы</a:t>
            </a:r>
            <a:endParaRPr lang="ru-RU" sz="4400" dirty="0">
              <a:latin typeface="Montserrat Medium" panose="00000600000000000000" pitchFamily="2" charset="-52"/>
            </a:endParaRPr>
          </a:p>
        </p:txBody>
      </p:sp>
      <p:sp>
        <p:nvSpPr>
          <p:cNvPr id="149" name="TextBox 38"/>
          <p:cNvSpPr/>
          <p:nvPr/>
        </p:nvSpPr>
        <p:spPr>
          <a:xfrm>
            <a:off x="503236" y="404081"/>
            <a:ext cx="8687655" cy="3930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l"/>
            <a:r>
              <a:rPr lang="ru-RU" sz="3200" i="0" cap="all" dirty="0">
                <a:solidFill>
                  <a:srgbClr val="6AB3E7"/>
                </a:solidFill>
                <a:effectLst/>
                <a:latin typeface="Montserrat SemiBold" panose="00000700000000000000" pitchFamily="2" charset="-52"/>
              </a:rPr>
              <a:t>ПРОФЕССИОНАЛЬНАЯ ОРИЕНТАЦИЯ</a:t>
            </a:r>
          </a:p>
        </p:txBody>
      </p:sp>
      <p:pic>
        <p:nvPicPr>
          <p:cNvPr id="20" name="Голубой">
            <a:extLst>
              <a:ext uri="{FF2B5EF4-FFF2-40B4-BE49-F238E27FC236}">
                <a16:creationId xmlns:a16="http://schemas.microsoft.com/office/drawing/2014/main" xmlns="" id="{83C51733-69F1-DA89-6545-FFCC78D2AC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296389" y="3009616"/>
            <a:ext cx="866097" cy="10202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E76189C-ED82-3178-40AE-92BC900032DB}"/>
              </a:ext>
            </a:extLst>
          </p:cNvPr>
          <p:cNvSpPr txBox="1"/>
          <p:nvPr/>
        </p:nvSpPr>
        <p:spPr>
          <a:xfrm>
            <a:off x="5414792" y="4180419"/>
            <a:ext cx="30460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0" i="0" dirty="0">
                <a:solidFill>
                  <a:srgbClr val="4A4A4A"/>
                </a:solidFill>
                <a:effectLst/>
                <a:latin typeface="Montserrat Medium" panose="00000600000000000000" pitchFamily="2" charset="-52"/>
              </a:rPr>
              <a:t>выбора направления деятельности, учебы </a:t>
            </a:r>
            <a:endParaRPr lang="ru-RU" sz="2000" dirty="0">
              <a:latin typeface="Montserrat Medium" panose="00000600000000000000" pitchFamily="2" charset="-52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E0401DA-B933-0E4C-5B0D-5BADC00A2DBF}"/>
              </a:ext>
            </a:extLst>
          </p:cNvPr>
          <p:cNvSpPr txBox="1"/>
          <p:nvPr/>
        </p:nvSpPr>
        <p:spPr>
          <a:xfrm>
            <a:off x="929994" y="4238204"/>
            <a:ext cx="356412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0" i="0" dirty="0">
                <a:solidFill>
                  <a:srgbClr val="4A4A4A"/>
                </a:solidFill>
                <a:effectLst/>
                <a:latin typeface="Montserrat Medium" panose="00000600000000000000" pitchFamily="2" charset="-52"/>
              </a:rPr>
              <a:t>мотивационной готовности к выбору вида профессиональной деятельности, профессионального обучения</a:t>
            </a:r>
            <a:endParaRPr lang="ru-RU" sz="2000" dirty="0">
              <a:latin typeface="Montserrat Medium" panose="00000600000000000000" pitchFamily="2" charset="-52"/>
            </a:endParaRPr>
          </a:p>
        </p:txBody>
      </p:sp>
      <p:pic>
        <p:nvPicPr>
          <p:cNvPr id="25" name="Голубой">
            <a:extLst>
              <a:ext uri="{FF2B5EF4-FFF2-40B4-BE49-F238E27FC236}">
                <a16:creationId xmlns:a16="http://schemas.microsoft.com/office/drawing/2014/main" xmlns="" id="{26406C0C-E3CF-30CD-CCD8-B129EC2AC6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63421" y="3006487"/>
            <a:ext cx="874839" cy="103057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DBAEAE5-79E1-7794-31AB-E4E5FF98A514}"/>
              </a:ext>
            </a:extLst>
          </p:cNvPr>
          <p:cNvSpPr txBox="1"/>
          <p:nvPr/>
        </p:nvSpPr>
        <p:spPr>
          <a:xfrm>
            <a:off x="9092356" y="4115037"/>
            <a:ext cx="339333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0" i="0" dirty="0">
                <a:solidFill>
                  <a:srgbClr val="4A4A4A"/>
                </a:solidFill>
                <a:effectLst/>
                <a:latin typeface="Montserrat Medium" panose="00000600000000000000" pitchFamily="2" charset="-52"/>
              </a:rPr>
              <a:t>востребованности на рынке труда тех или иных профессий, специальностей и направлений подготовки и пр.</a:t>
            </a:r>
            <a:endParaRPr lang="ru-RU" sz="2800" dirty="0">
              <a:latin typeface="Montserrat Medium" panose="00000600000000000000" pitchFamily="2" charset="-52"/>
            </a:endParaRPr>
          </a:p>
        </p:txBody>
      </p:sp>
      <p:pic>
        <p:nvPicPr>
          <p:cNvPr id="28" name="Голубой">
            <a:extLst>
              <a:ext uri="{FF2B5EF4-FFF2-40B4-BE49-F238E27FC236}">
                <a16:creationId xmlns:a16="http://schemas.microsoft.com/office/drawing/2014/main" xmlns="" id="{2B8D9A7C-F14F-61AA-C2FF-C18F68C0E4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917594" y="2970092"/>
            <a:ext cx="874839" cy="1030574"/>
          </a:xfrm>
          <a:prstGeom prst="rect">
            <a:avLst/>
          </a:prstGeom>
        </p:spPr>
      </p:pic>
      <p:sp>
        <p:nvSpPr>
          <p:cNvPr id="29" name="Line 3">
            <a:extLst>
              <a:ext uri="{FF2B5EF4-FFF2-40B4-BE49-F238E27FC236}">
                <a16:creationId xmlns:a16="http://schemas.microsoft.com/office/drawing/2014/main" xmlns="" id="{529DFF6E-B4CF-50CC-A303-07B34F964EFF}"/>
              </a:ext>
            </a:extLst>
          </p:cNvPr>
          <p:cNvSpPr/>
          <p:nvPr/>
        </p:nvSpPr>
        <p:spPr>
          <a:xfrm flipH="1">
            <a:off x="664667" y="2320650"/>
            <a:ext cx="10415134" cy="8690"/>
          </a:xfrm>
          <a:prstGeom prst="line">
            <a:avLst/>
          </a:prstGeom>
          <a:ln>
            <a:solidFill>
              <a:srgbClr val="6AB3E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xmlns="" id="{474C292D-7090-E625-1025-0F8EB228F38E}"/>
              </a:ext>
            </a:extLst>
          </p:cNvPr>
          <p:cNvGrpSpPr/>
          <p:nvPr/>
        </p:nvGrpSpPr>
        <p:grpSpPr>
          <a:xfrm>
            <a:off x="1586638" y="6939723"/>
            <a:ext cx="9151696" cy="1400545"/>
            <a:chOff x="1586638" y="6869385"/>
            <a:chExt cx="9151696" cy="140054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7F3C74E0-1508-2D65-E340-009099B135C8}"/>
                </a:ext>
              </a:extLst>
            </p:cNvPr>
            <p:cNvSpPr txBox="1"/>
            <p:nvPr/>
          </p:nvSpPr>
          <p:spPr>
            <a:xfrm>
              <a:off x="1586638" y="7091027"/>
              <a:ext cx="915169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0" i="0" dirty="0">
                  <a:solidFill>
                    <a:srgbClr val="4A4A4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 Medium" panose="00000600000000000000" pitchFamily="2" charset="-52"/>
                </a:rPr>
                <a:t>Получить услугу могут все желающие не зависимо            от наличия гражданства РФ, статуса безработного!</a:t>
              </a:r>
            </a:p>
          </p:txBody>
        </p:sp>
        <p:sp>
          <p:nvSpPr>
            <p:cNvPr id="4" name="Line 3">
              <a:extLst>
                <a:ext uri="{FF2B5EF4-FFF2-40B4-BE49-F238E27FC236}">
                  <a16:creationId xmlns:a16="http://schemas.microsoft.com/office/drawing/2014/main" xmlns="" id="{B1EE92D0-9EFE-AA6A-68AD-1640DAF3FE5F}"/>
                </a:ext>
              </a:extLst>
            </p:cNvPr>
            <p:cNvSpPr/>
            <p:nvPr/>
          </p:nvSpPr>
          <p:spPr>
            <a:xfrm flipH="1">
              <a:off x="2858421" y="6869385"/>
              <a:ext cx="6608127" cy="10016"/>
            </a:xfrm>
            <a:prstGeom prst="line">
              <a:avLst/>
            </a:prstGeom>
            <a:ln>
              <a:solidFill>
                <a:srgbClr val="6AB3E7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" name="Line 3">
              <a:extLst>
                <a:ext uri="{FF2B5EF4-FFF2-40B4-BE49-F238E27FC236}">
                  <a16:creationId xmlns:a16="http://schemas.microsoft.com/office/drawing/2014/main" xmlns="" id="{10820DE6-7D97-D322-D0EA-8F526AB195E3}"/>
                </a:ext>
              </a:extLst>
            </p:cNvPr>
            <p:cNvSpPr/>
            <p:nvPr/>
          </p:nvSpPr>
          <p:spPr>
            <a:xfrm flipH="1">
              <a:off x="2858422" y="8259914"/>
              <a:ext cx="6608127" cy="10016"/>
            </a:xfrm>
            <a:prstGeom prst="line">
              <a:avLst/>
            </a:prstGeom>
            <a:ln>
              <a:solidFill>
                <a:srgbClr val="6AB3E7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42241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сетка" hidden="1">
            <a:extLst>
              <a:ext uri="{FF2B5EF4-FFF2-40B4-BE49-F238E27FC236}">
                <a16:creationId xmlns:a16="http://schemas.microsoft.com/office/drawing/2014/main" xmlns="" id="{629CA93D-9679-4779-8DA4-58E14EFAC2CA}"/>
              </a:ext>
            </a:extLst>
          </p:cNvPr>
          <p:cNvGrpSpPr/>
          <p:nvPr/>
        </p:nvGrpSpPr>
        <p:grpSpPr>
          <a:xfrm>
            <a:off x="315913" y="666750"/>
            <a:ext cx="12169775" cy="8359684"/>
            <a:chOff x="334963" y="260350"/>
            <a:chExt cx="11511597" cy="6191250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xmlns="" id="{44F0E505-58E8-4856-B777-AC6093A9C477}"/>
                </a:ext>
              </a:extLst>
            </p:cNvPr>
            <p:cNvGrpSpPr/>
            <p:nvPr/>
          </p:nvGrpSpPr>
          <p:grpSpPr>
            <a:xfrm>
              <a:off x="334963" y="260350"/>
              <a:ext cx="11511597" cy="1947356"/>
              <a:chOff x="334963" y="260350"/>
              <a:chExt cx="11511597" cy="6333490"/>
            </a:xfrm>
          </p:grpSpPr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xmlns="" id="{F1DCF651-41F1-4041-BA11-012A650D2229}"/>
                  </a:ext>
                </a:extLst>
              </p:cNvPr>
              <p:cNvSpPr/>
              <p:nvPr/>
            </p:nvSpPr>
            <p:spPr>
              <a:xfrm>
                <a:off x="33496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xmlns="" id="{77C9D92A-BD72-4DDA-86A3-285DB84DBA90}"/>
                  </a:ext>
                </a:extLst>
              </p:cNvPr>
              <p:cNvSpPr/>
              <p:nvPr/>
            </p:nvSpPr>
            <p:spPr>
              <a:xfrm>
                <a:off x="428720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xmlns="" id="{38A7F6E9-A7EE-41A5-A8C4-C215A74CB34F}"/>
                  </a:ext>
                </a:extLst>
              </p:cNvPr>
              <p:cNvSpPr/>
              <p:nvPr/>
            </p:nvSpPr>
            <p:spPr>
              <a:xfrm>
                <a:off x="823944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xmlns="" id="{586F99BA-0C82-4D51-AD36-7AD29D4BEBCA}"/>
                </a:ext>
              </a:extLst>
            </p:cNvPr>
            <p:cNvGrpSpPr/>
            <p:nvPr/>
          </p:nvGrpSpPr>
          <p:grpSpPr>
            <a:xfrm>
              <a:off x="334963" y="2382297"/>
              <a:ext cx="11511597" cy="1947356"/>
              <a:chOff x="334963" y="260350"/>
              <a:chExt cx="11511597" cy="6333490"/>
            </a:xfrm>
          </p:grpSpPr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xmlns="" id="{DD8015E3-68A9-45C8-8F8F-BCCB420ECB7D}"/>
                  </a:ext>
                </a:extLst>
              </p:cNvPr>
              <p:cNvSpPr/>
              <p:nvPr/>
            </p:nvSpPr>
            <p:spPr>
              <a:xfrm>
                <a:off x="33496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xmlns="" id="{D1794DE9-620D-4CCB-83C4-CFEA55C027D3}"/>
                  </a:ext>
                </a:extLst>
              </p:cNvPr>
              <p:cNvSpPr/>
              <p:nvPr/>
            </p:nvSpPr>
            <p:spPr>
              <a:xfrm>
                <a:off x="428720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xmlns="" id="{B54E66CB-6725-422F-AA25-A2E2905B9B75}"/>
                  </a:ext>
                </a:extLst>
              </p:cNvPr>
              <p:cNvSpPr/>
              <p:nvPr/>
            </p:nvSpPr>
            <p:spPr>
              <a:xfrm>
                <a:off x="823944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xmlns="" id="{7F81AA20-2B2E-4E8C-914B-7FBD23E9E922}"/>
                </a:ext>
              </a:extLst>
            </p:cNvPr>
            <p:cNvGrpSpPr/>
            <p:nvPr/>
          </p:nvGrpSpPr>
          <p:grpSpPr>
            <a:xfrm>
              <a:off x="334963" y="4504244"/>
              <a:ext cx="11511597" cy="1947356"/>
              <a:chOff x="334963" y="260350"/>
              <a:chExt cx="11511597" cy="6333490"/>
            </a:xfrm>
          </p:grpSpPr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xmlns="" id="{0907CDF5-DF00-4601-9507-26683ABE26CE}"/>
                  </a:ext>
                </a:extLst>
              </p:cNvPr>
              <p:cNvSpPr/>
              <p:nvPr/>
            </p:nvSpPr>
            <p:spPr>
              <a:xfrm>
                <a:off x="33496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xmlns="" id="{20A986CF-C6D5-4717-B7B5-AFFE599B1347}"/>
                  </a:ext>
                </a:extLst>
              </p:cNvPr>
              <p:cNvSpPr/>
              <p:nvPr/>
            </p:nvSpPr>
            <p:spPr>
              <a:xfrm>
                <a:off x="428720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xmlns="" id="{7DF5B581-EB52-41CB-82E2-BE2CBDD2701A}"/>
                  </a:ext>
                </a:extLst>
              </p:cNvPr>
              <p:cNvSpPr/>
              <p:nvPr/>
            </p:nvSpPr>
            <p:spPr>
              <a:xfrm>
                <a:off x="823944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47" name="TextBox 96"/>
          <p:cNvSpPr/>
          <p:nvPr/>
        </p:nvSpPr>
        <p:spPr>
          <a:xfrm>
            <a:off x="8367720" y="2145960"/>
            <a:ext cx="3779640" cy="28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8" name="Рисунок 6" descr="Изображение выглядит как в позе&#10;&#10;Автоматически созданное описание" hidden="1"/>
          <p:cNvPicPr/>
          <p:nvPr/>
        </p:nvPicPr>
        <p:blipFill>
          <a:blip r:embed="rId3"/>
          <a:stretch/>
        </p:blipFill>
        <p:spPr>
          <a:xfrm>
            <a:off x="314520" y="2839320"/>
            <a:ext cx="5836320" cy="4601520"/>
          </a:xfrm>
          <a:prstGeom prst="rect">
            <a:avLst/>
          </a:prstGeom>
          <a:ln w="0">
            <a:noFill/>
          </a:ln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456595EB-CE56-45D0-82FC-29A09A607633}"/>
              </a:ext>
            </a:extLst>
          </p:cNvPr>
          <p:cNvSpPr txBox="1"/>
          <p:nvPr/>
        </p:nvSpPr>
        <p:spPr>
          <a:xfrm>
            <a:off x="547269" y="7811824"/>
            <a:ext cx="85621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b="0" i="1" dirty="0">
                <a:solidFill>
                  <a:srgbClr val="4A4A4A"/>
                </a:solidFill>
                <a:effectLst/>
                <a:latin typeface="Montserrat Medium" panose="00000600000000000000" pitchFamily="2" charset="-52"/>
              </a:rPr>
              <a:t>Получить услугу можно в том случае, если вы состоите на учете в качестве безработного, испытываете трудности в поиске подходящей работы,  находитесь под угрозой увольнения или вынуждено покинули территорию Украины, ЛНР или ДНР</a:t>
            </a:r>
          </a:p>
        </p:txBody>
      </p:sp>
      <p:sp>
        <p:nvSpPr>
          <p:cNvPr id="149" name="TextBox 38"/>
          <p:cNvSpPr/>
          <p:nvPr/>
        </p:nvSpPr>
        <p:spPr>
          <a:xfrm>
            <a:off x="483183" y="431009"/>
            <a:ext cx="10501340" cy="66271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l"/>
            <a:r>
              <a:rPr lang="ru-RU" sz="2800" i="0" cap="all" dirty="0">
                <a:solidFill>
                  <a:srgbClr val="CF4520"/>
                </a:solidFill>
                <a:effectLst/>
                <a:latin typeface="Montserrat SemiBold" panose="00000700000000000000" pitchFamily="2" charset="-52"/>
              </a:rPr>
              <a:t>СОЦИАЛЬНАЯ АДАПТАЦИЯ БЕЗРАБОТНЫХ ГРАЖДАН НА РЫНКЕ ТРУДА</a:t>
            </a:r>
          </a:p>
        </p:txBody>
      </p:sp>
      <p:pic>
        <p:nvPicPr>
          <p:cNvPr id="7" name="Рисунок 23">
            <a:extLst>
              <a:ext uri="{FF2B5EF4-FFF2-40B4-BE49-F238E27FC236}">
                <a16:creationId xmlns:a16="http://schemas.microsoft.com/office/drawing/2014/main" xmlns="" id="{666A3D18-568D-D30F-57E7-217093E293B8}"/>
              </a:ext>
            </a:extLst>
          </p:cNvPr>
          <p:cNvPicPr/>
          <p:nvPr/>
        </p:nvPicPr>
        <p:blipFill>
          <a:blip r:embed="rId4" cstate="print"/>
          <a:stretch/>
        </p:blipFill>
        <p:spPr>
          <a:xfrm>
            <a:off x="9158981" y="7140633"/>
            <a:ext cx="2604819" cy="2029558"/>
          </a:xfrm>
          <a:prstGeom prst="rect">
            <a:avLst/>
          </a:prstGeom>
          <a:ln w="0"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EFF210B-85E3-390D-EF99-706DA5DB46EB}"/>
              </a:ext>
            </a:extLst>
          </p:cNvPr>
          <p:cNvSpPr txBox="1"/>
          <p:nvPr/>
        </p:nvSpPr>
        <p:spPr>
          <a:xfrm>
            <a:off x="445745" y="2008349"/>
            <a:ext cx="1156214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0" i="0" dirty="0">
                <a:solidFill>
                  <a:srgbClr val="4A4A4A"/>
                </a:solidFill>
                <a:effectLst/>
                <a:latin typeface="Montserrat Medium" panose="00000600000000000000" pitchFamily="2" charset="-52"/>
              </a:rPr>
              <a:t>В рамках предоставления услуги вы получите информацию </a:t>
            </a:r>
          </a:p>
        </p:txBody>
      </p:sp>
      <p:pic>
        <p:nvPicPr>
          <p:cNvPr id="22" name="Голубой">
            <a:extLst>
              <a:ext uri="{FF2B5EF4-FFF2-40B4-BE49-F238E27FC236}">
                <a16:creationId xmlns:a16="http://schemas.microsoft.com/office/drawing/2014/main" xmlns="" id="{59D53610-4A72-A189-6BB3-4A9E00C551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888738" y="3505953"/>
            <a:ext cx="866097" cy="102027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B6BCD7E-FF84-A58F-902F-8FF0C2552206}"/>
              </a:ext>
            </a:extLst>
          </p:cNvPr>
          <p:cNvSpPr txBox="1"/>
          <p:nvPr/>
        </p:nvSpPr>
        <p:spPr>
          <a:xfrm>
            <a:off x="5122782" y="4775361"/>
            <a:ext cx="354955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0" i="0" dirty="0">
                <a:solidFill>
                  <a:srgbClr val="4A4A4A"/>
                </a:solidFill>
                <a:effectLst/>
                <a:latin typeface="Montserrat Medium" panose="00000600000000000000" pitchFamily="2" charset="-52"/>
              </a:rPr>
              <a:t>об особенностях проведения переговоров с работодателем по вопросам трудоустройства</a:t>
            </a:r>
            <a:endParaRPr lang="ru-RU" sz="2000" dirty="0">
              <a:latin typeface="Montserrat Medium" panose="00000600000000000000" pitchFamily="2" charset="-52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5A7EF35-4643-619F-7F4C-CCF469769980}"/>
              </a:ext>
            </a:extLst>
          </p:cNvPr>
          <p:cNvSpPr txBox="1"/>
          <p:nvPr/>
        </p:nvSpPr>
        <p:spPr>
          <a:xfrm>
            <a:off x="775133" y="4860752"/>
            <a:ext cx="312865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0" i="0" dirty="0">
                <a:solidFill>
                  <a:srgbClr val="4A4A4A"/>
                </a:solidFill>
                <a:effectLst/>
                <a:latin typeface="Montserrat Medium" panose="00000600000000000000" pitchFamily="2" charset="-52"/>
              </a:rPr>
              <a:t>о методах и способах поиска работы, технологии поиска работы, технологии составления резюме</a:t>
            </a:r>
            <a:endParaRPr lang="ru-RU" sz="2000" dirty="0">
              <a:latin typeface="Montserrat Medium" panose="00000600000000000000" pitchFamily="2" charset="-52"/>
            </a:endParaRPr>
          </a:p>
        </p:txBody>
      </p:sp>
      <p:pic>
        <p:nvPicPr>
          <p:cNvPr id="25" name="Голубой">
            <a:extLst>
              <a:ext uri="{FF2B5EF4-FFF2-40B4-BE49-F238E27FC236}">
                <a16:creationId xmlns:a16="http://schemas.microsoft.com/office/drawing/2014/main" xmlns="" id="{5E8E0BBB-4E65-344A-2B0B-4E5E742BA3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96837" y="3511805"/>
            <a:ext cx="874839" cy="103057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4EAC70D-8CE0-0EAC-4924-3C34E39DCD7C}"/>
              </a:ext>
            </a:extLst>
          </p:cNvPr>
          <p:cNvSpPr txBox="1"/>
          <p:nvPr/>
        </p:nvSpPr>
        <p:spPr>
          <a:xfrm>
            <a:off x="8937495" y="4779851"/>
            <a:ext cx="282630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4A4A4A"/>
                </a:solidFill>
                <a:latin typeface="Montserrat Medium" panose="00000600000000000000" pitchFamily="2" charset="-52"/>
              </a:rPr>
              <a:t>п</a:t>
            </a:r>
            <a:r>
              <a:rPr lang="ru-RU" sz="2000" b="0" i="0" dirty="0">
                <a:solidFill>
                  <a:srgbClr val="4A4A4A"/>
                </a:solidFill>
                <a:effectLst/>
                <a:latin typeface="Montserrat Medium" panose="00000600000000000000" pitchFamily="2" charset="-52"/>
              </a:rPr>
              <a:t>о вопросам, связанным с адаптацией на рынке труда.</a:t>
            </a:r>
            <a:endParaRPr lang="ru-RU" sz="2000" dirty="0">
              <a:latin typeface="Montserrat Medium" panose="00000600000000000000" pitchFamily="2" charset="-52"/>
            </a:endParaRPr>
          </a:p>
        </p:txBody>
      </p:sp>
      <p:pic>
        <p:nvPicPr>
          <p:cNvPr id="27" name="Голубой">
            <a:extLst>
              <a:ext uri="{FF2B5EF4-FFF2-40B4-BE49-F238E27FC236}">
                <a16:creationId xmlns:a16="http://schemas.microsoft.com/office/drawing/2014/main" xmlns="" id="{06A91B86-9260-EB2D-5664-E68B5321D61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8751010" y="3505953"/>
            <a:ext cx="874839" cy="1030574"/>
          </a:xfrm>
          <a:prstGeom prst="rect">
            <a:avLst/>
          </a:prstGeom>
        </p:spPr>
      </p:pic>
      <p:sp>
        <p:nvSpPr>
          <p:cNvPr id="28" name="Line 3">
            <a:extLst>
              <a:ext uri="{FF2B5EF4-FFF2-40B4-BE49-F238E27FC236}">
                <a16:creationId xmlns:a16="http://schemas.microsoft.com/office/drawing/2014/main" xmlns="" id="{41D9E93A-6CE2-E456-9802-27D1BF3091C1}"/>
              </a:ext>
            </a:extLst>
          </p:cNvPr>
          <p:cNvSpPr/>
          <p:nvPr/>
        </p:nvSpPr>
        <p:spPr>
          <a:xfrm flipH="1" flipV="1">
            <a:off x="560104" y="3070013"/>
            <a:ext cx="10437254" cy="5460"/>
          </a:xfrm>
          <a:prstGeom prst="line">
            <a:avLst/>
          </a:prstGeom>
          <a:ln>
            <a:solidFill>
              <a:srgbClr val="E14A2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9420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сетка" hidden="1">
            <a:extLst>
              <a:ext uri="{FF2B5EF4-FFF2-40B4-BE49-F238E27FC236}">
                <a16:creationId xmlns:a16="http://schemas.microsoft.com/office/drawing/2014/main" xmlns="" id="{629CA93D-9679-4779-8DA4-58E14EFAC2CA}"/>
              </a:ext>
            </a:extLst>
          </p:cNvPr>
          <p:cNvGrpSpPr/>
          <p:nvPr/>
        </p:nvGrpSpPr>
        <p:grpSpPr>
          <a:xfrm>
            <a:off x="315913" y="666750"/>
            <a:ext cx="12169775" cy="8359684"/>
            <a:chOff x="334963" y="260350"/>
            <a:chExt cx="11511597" cy="6191250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xmlns="" id="{44F0E505-58E8-4856-B777-AC6093A9C477}"/>
                </a:ext>
              </a:extLst>
            </p:cNvPr>
            <p:cNvGrpSpPr/>
            <p:nvPr/>
          </p:nvGrpSpPr>
          <p:grpSpPr>
            <a:xfrm>
              <a:off x="334963" y="260350"/>
              <a:ext cx="11511597" cy="1947356"/>
              <a:chOff x="334963" y="260350"/>
              <a:chExt cx="11511597" cy="6333490"/>
            </a:xfrm>
          </p:grpSpPr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xmlns="" id="{F1DCF651-41F1-4041-BA11-012A650D2229}"/>
                  </a:ext>
                </a:extLst>
              </p:cNvPr>
              <p:cNvSpPr/>
              <p:nvPr/>
            </p:nvSpPr>
            <p:spPr>
              <a:xfrm>
                <a:off x="33496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xmlns="" id="{77C9D92A-BD72-4DDA-86A3-285DB84DBA90}"/>
                  </a:ext>
                </a:extLst>
              </p:cNvPr>
              <p:cNvSpPr/>
              <p:nvPr/>
            </p:nvSpPr>
            <p:spPr>
              <a:xfrm>
                <a:off x="428720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xmlns="" id="{38A7F6E9-A7EE-41A5-A8C4-C215A74CB34F}"/>
                  </a:ext>
                </a:extLst>
              </p:cNvPr>
              <p:cNvSpPr/>
              <p:nvPr/>
            </p:nvSpPr>
            <p:spPr>
              <a:xfrm>
                <a:off x="823944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xmlns="" id="{586F99BA-0C82-4D51-AD36-7AD29D4BEBCA}"/>
                </a:ext>
              </a:extLst>
            </p:cNvPr>
            <p:cNvGrpSpPr/>
            <p:nvPr/>
          </p:nvGrpSpPr>
          <p:grpSpPr>
            <a:xfrm>
              <a:off x="334963" y="2382297"/>
              <a:ext cx="11511597" cy="1947356"/>
              <a:chOff x="334963" y="260350"/>
              <a:chExt cx="11511597" cy="6333490"/>
            </a:xfrm>
          </p:grpSpPr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xmlns="" id="{DD8015E3-68A9-45C8-8F8F-BCCB420ECB7D}"/>
                  </a:ext>
                </a:extLst>
              </p:cNvPr>
              <p:cNvSpPr/>
              <p:nvPr/>
            </p:nvSpPr>
            <p:spPr>
              <a:xfrm>
                <a:off x="33496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xmlns="" id="{D1794DE9-620D-4CCB-83C4-CFEA55C027D3}"/>
                  </a:ext>
                </a:extLst>
              </p:cNvPr>
              <p:cNvSpPr/>
              <p:nvPr/>
            </p:nvSpPr>
            <p:spPr>
              <a:xfrm>
                <a:off x="428720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xmlns="" id="{B54E66CB-6725-422F-AA25-A2E2905B9B75}"/>
                  </a:ext>
                </a:extLst>
              </p:cNvPr>
              <p:cNvSpPr/>
              <p:nvPr/>
            </p:nvSpPr>
            <p:spPr>
              <a:xfrm>
                <a:off x="823944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xmlns="" id="{7F81AA20-2B2E-4E8C-914B-7FBD23E9E922}"/>
                </a:ext>
              </a:extLst>
            </p:cNvPr>
            <p:cNvGrpSpPr/>
            <p:nvPr/>
          </p:nvGrpSpPr>
          <p:grpSpPr>
            <a:xfrm>
              <a:off x="334963" y="4504244"/>
              <a:ext cx="11511597" cy="1947356"/>
              <a:chOff x="334963" y="260350"/>
              <a:chExt cx="11511597" cy="6333490"/>
            </a:xfrm>
          </p:grpSpPr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xmlns="" id="{0907CDF5-DF00-4601-9507-26683ABE26CE}"/>
                  </a:ext>
                </a:extLst>
              </p:cNvPr>
              <p:cNvSpPr/>
              <p:nvPr/>
            </p:nvSpPr>
            <p:spPr>
              <a:xfrm>
                <a:off x="33496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xmlns="" id="{20A986CF-C6D5-4717-B7B5-AFFE599B1347}"/>
                  </a:ext>
                </a:extLst>
              </p:cNvPr>
              <p:cNvSpPr/>
              <p:nvPr/>
            </p:nvSpPr>
            <p:spPr>
              <a:xfrm>
                <a:off x="428720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xmlns="" id="{7DF5B581-EB52-41CB-82E2-BE2CBDD2701A}"/>
                  </a:ext>
                </a:extLst>
              </p:cNvPr>
              <p:cNvSpPr/>
              <p:nvPr/>
            </p:nvSpPr>
            <p:spPr>
              <a:xfrm>
                <a:off x="823944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47" name="TextBox 96"/>
          <p:cNvSpPr/>
          <p:nvPr/>
        </p:nvSpPr>
        <p:spPr>
          <a:xfrm>
            <a:off x="8367720" y="2145960"/>
            <a:ext cx="3779640" cy="28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8" name="Рисунок 6" descr="Изображение выглядит как в позе&#10;&#10;Автоматически созданное описание" hidden="1"/>
          <p:cNvPicPr/>
          <p:nvPr/>
        </p:nvPicPr>
        <p:blipFill>
          <a:blip r:embed="rId3"/>
          <a:stretch/>
        </p:blipFill>
        <p:spPr>
          <a:xfrm>
            <a:off x="314520" y="2839320"/>
            <a:ext cx="5836320" cy="4601520"/>
          </a:xfrm>
          <a:prstGeom prst="rect">
            <a:avLst/>
          </a:prstGeom>
          <a:ln w="0">
            <a:noFill/>
          </a:ln>
        </p:spPr>
      </p:pic>
      <p:sp>
        <p:nvSpPr>
          <p:cNvPr id="149" name="TextBox 38"/>
          <p:cNvSpPr/>
          <p:nvPr/>
        </p:nvSpPr>
        <p:spPr>
          <a:xfrm>
            <a:off x="685064" y="454759"/>
            <a:ext cx="10501340" cy="66271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l"/>
            <a:r>
              <a:rPr lang="ru-RU" sz="2800" b="0" i="0" cap="all" dirty="0">
                <a:solidFill>
                  <a:srgbClr val="034896"/>
                </a:solidFill>
                <a:effectLst/>
                <a:latin typeface="Montserrat SemiBold" panose="00000700000000000000" pitchFamily="2" charset="-52"/>
              </a:rPr>
              <a:t>ПСИХОЛОГИЧЕСКАЯ ПОДДЕРЖКА БЕЗРАБОТНЫХ ГРАЖДАН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98E1070-3151-F76E-9940-A9BECF71707B}"/>
              </a:ext>
            </a:extLst>
          </p:cNvPr>
          <p:cNvSpPr txBox="1"/>
          <p:nvPr/>
        </p:nvSpPr>
        <p:spPr>
          <a:xfrm>
            <a:off x="4511925" y="905643"/>
            <a:ext cx="67160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0" i="0" dirty="0">
                <a:solidFill>
                  <a:srgbClr val="4A4A4A"/>
                </a:solidFill>
                <a:effectLst/>
                <a:latin typeface="Montserrat" panose="00000500000000000000" pitchFamily="2" charset="-52"/>
              </a:rPr>
              <a:t>, </a:t>
            </a:r>
            <a:endParaRPr lang="ru-RU" sz="1800" b="0" i="0" dirty="0">
              <a:solidFill>
                <a:srgbClr val="4A4A4A"/>
              </a:solidFill>
              <a:effectLst/>
              <a:latin typeface="Montserrat" panose="00000500000000000000" pitchFamily="2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C49CF18-E2D4-809B-EB71-C8ED6EE888F9}"/>
              </a:ext>
            </a:extLst>
          </p:cNvPr>
          <p:cNvSpPr txBox="1"/>
          <p:nvPr/>
        </p:nvSpPr>
        <p:spPr>
          <a:xfrm>
            <a:off x="445745" y="1984903"/>
            <a:ext cx="109348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0" i="0" dirty="0">
                <a:solidFill>
                  <a:srgbClr val="4A4A4A"/>
                </a:solidFill>
                <a:effectLst/>
                <a:latin typeface="Montserrat Medium" panose="00000600000000000000" pitchFamily="2" charset="-52"/>
              </a:rPr>
              <a:t>В процессе оказания услуги обсуждаются вопросы</a:t>
            </a:r>
          </a:p>
        </p:txBody>
      </p:sp>
      <p:pic>
        <p:nvPicPr>
          <p:cNvPr id="7" name="Голубой">
            <a:extLst>
              <a:ext uri="{FF2B5EF4-FFF2-40B4-BE49-F238E27FC236}">
                <a16:creationId xmlns:a16="http://schemas.microsoft.com/office/drawing/2014/main" xmlns="" id="{CBC691A6-8411-80E6-5D91-5368245BD5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314311" y="3095648"/>
            <a:ext cx="866097" cy="102027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302D578-9E42-0FC6-1561-0BD0A48C3096}"/>
              </a:ext>
            </a:extLst>
          </p:cNvPr>
          <p:cNvSpPr txBox="1"/>
          <p:nvPr/>
        </p:nvSpPr>
        <p:spPr>
          <a:xfrm>
            <a:off x="4549943" y="4402501"/>
            <a:ext cx="380372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0" i="0" dirty="0">
                <a:solidFill>
                  <a:srgbClr val="4A4A4A"/>
                </a:solidFill>
                <a:effectLst/>
                <a:latin typeface="Montserrat Medium" panose="00000600000000000000" pitchFamily="2" charset="-52"/>
              </a:rPr>
              <a:t>по снижению актуальности психологических проблем, препятствующих профессиональной и социальной самореализации,</a:t>
            </a:r>
            <a:endParaRPr lang="ru-RU" sz="2000" dirty="0">
              <a:latin typeface="Montserrat Medium" panose="00000600000000000000" pitchFamily="2" charset="-5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6A3DC68-680A-FC26-F78A-D085E9801D6D}"/>
              </a:ext>
            </a:extLst>
          </p:cNvPr>
          <p:cNvSpPr txBox="1"/>
          <p:nvPr/>
        </p:nvSpPr>
        <p:spPr>
          <a:xfrm>
            <a:off x="892364" y="4415322"/>
            <a:ext cx="298641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0" i="0" dirty="0">
                <a:solidFill>
                  <a:srgbClr val="4A4A4A"/>
                </a:solidFill>
                <a:effectLst/>
                <a:latin typeface="Montserrat Medium" panose="00000600000000000000" pitchFamily="2" charset="-52"/>
              </a:rPr>
              <a:t>по активизации позиции по поиску работы и трудоустройству</a:t>
            </a:r>
            <a:endParaRPr lang="ru-RU" sz="2000" dirty="0">
              <a:latin typeface="Montserrat Medium" panose="00000600000000000000" pitchFamily="2" charset="-52"/>
            </a:endParaRPr>
          </a:p>
        </p:txBody>
      </p:sp>
      <p:pic>
        <p:nvPicPr>
          <p:cNvPr id="22" name="Голубой">
            <a:extLst>
              <a:ext uri="{FF2B5EF4-FFF2-40B4-BE49-F238E27FC236}">
                <a16:creationId xmlns:a16="http://schemas.microsoft.com/office/drawing/2014/main" xmlns="" id="{CF5F39F5-8EE1-C73A-A965-0BAA1E4A67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96837" y="3101500"/>
            <a:ext cx="874839" cy="103057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029FB6D-81A5-882E-7E7D-C5FF949B86B6}"/>
              </a:ext>
            </a:extLst>
          </p:cNvPr>
          <p:cNvSpPr txBox="1"/>
          <p:nvPr/>
        </p:nvSpPr>
        <p:spPr>
          <a:xfrm>
            <a:off x="8592416" y="4316573"/>
            <a:ext cx="380372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0" i="0" dirty="0">
                <a:solidFill>
                  <a:srgbClr val="4A4A4A"/>
                </a:solidFill>
                <a:effectLst/>
                <a:latin typeface="Montserrat Medium" panose="00000600000000000000" pitchFamily="2" charset="-52"/>
              </a:rPr>
              <a:t>по повышению адаптации к существующим условиям, по реализации профессиональной карьеры путем оптимизации психологического состояния.</a:t>
            </a:r>
            <a:endParaRPr lang="ru-RU" sz="2000" dirty="0">
              <a:latin typeface="Montserrat Medium" panose="00000600000000000000" pitchFamily="2" charset="-52"/>
            </a:endParaRPr>
          </a:p>
        </p:txBody>
      </p:sp>
      <p:pic>
        <p:nvPicPr>
          <p:cNvPr id="24" name="Голубой">
            <a:extLst>
              <a:ext uri="{FF2B5EF4-FFF2-40B4-BE49-F238E27FC236}">
                <a16:creationId xmlns:a16="http://schemas.microsoft.com/office/drawing/2014/main" xmlns="" id="{F345B94B-68BA-8BE8-E6B6-19756652C1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317259" y="3095648"/>
            <a:ext cx="874839" cy="1030574"/>
          </a:xfrm>
          <a:prstGeom prst="rect">
            <a:avLst/>
          </a:prstGeom>
        </p:spPr>
      </p:pic>
      <p:sp>
        <p:nvSpPr>
          <p:cNvPr id="25" name="Line 3">
            <a:extLst>
              <a:ext uri="{FF2B5EF4-FFF2-40B4-BE49-F238E27FC236}">
                <a16:creationId xmlns:a16="http://schemas.microsoft.com/office/drawing/2014/main" xmlns="" id="{22BB1859-6C82-5FAE-2893-A4205DA96C69}"/>
              </a:ext>
            </a:extLst>
          </p:cNvPr>
          <p:cNvSpPr/>
          <p:nvPr/>
        </p:nvSpPr>
        <p:spPr>
          <a:xfrm flipH="1">
            <a:off x="547269" y="2571091"/>
            <a:ext cx="10437254" cy="4263"/>
          </a:xfrm>
          <a:prstGeom prst="line">
            <a:avLst/>
          </a:prstGeom>
          <a:ln>
            <a:solidFill>
              <a:srgbClr val="0033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F8B0CF8-8D67-6F7D-1D5E-627B8076653D}"/>
              </a:ext>
            </a:extLst>
          </p:cNvPr>
          <p:cNvSpPr txBox="1"/>
          <p:nvPr/>
        </p:nvSpPr>
        <p:spPr>
          <a:xfrm>
            <a:off x="3443050" y="8044265"/>
            <a:ext cx="88192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b="0" i="1" dirty="0">
                <a:solidFill>
                  <a:srgbClr val="4A4A4A"/>
                </a:solidFill>
                <a:effectLst/>
                <a:latin typeface="Montserrat Medium" panose="00000600000000000000" pitchFamily="2" charset="-52"/>
              </a:rPr>
              <a:t>Получить услугу можно в том случае, если вы</a:t>
            </a:r>
          </a:p>
          <a:p>
            <a:pPr algn="l"/>
            <a:r>
              <a:rPr lang="ru-RU" sz="1600" b="0" i="1" dirty="0">
                <a:solidFill>
                  <a:srgbClr val="4A4A4A"/>
                </a:solidFill>
                <a:effectLst/>
                <a:latin typeface="Montserrat Medium" panose="00000600000000000000" pitchFamily="2" charset="-52"/>
              </a:rPr>
              <a:t>состоите на учете в качестве безработного, испытываете трудности в поиске подходящей работы,  находитесь под угрозой увольнения или вынуждено покинули территорию Украины, ЛНР или ДНР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1D526607-B512-A715-9928-DB9AC77B84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74671" y="7208178"/>
            <a:ext cx="1113621" cy="181825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AE5E8050-0932-47DE-C5E0-B527C515BD0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173662" y="7156933"/>
            <a:ext cx="788896" cy="184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7665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71D337E5-35D2-9750-7D66-81370F18C6C5}"/>
              </a:ext>
            </a:extLst>
          </p:cNvPr>
          <p:cNvSpPr/>
          <p:nvPr/>
        </p:nvSpPr>
        <p:spPr>
          <a:xfrm>
            <a:off x="255671" y="1934308"/>
            <a:ext cx="12041837" cy="2837134"/>
          </a:xfrm>
          <a:prstGeom prst="roundRect">
            <a:avLst/>
          </a:prstGeom>
          <a:solidFill>
            <a:schemeClr val="bg1">
              <a:lumMod val="8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сетка" hidden="1">
            <a:extLst>
              <a:ext uri="{FF2B5EF4-FFF2-40B4-BE49-F238E27FC236}">
                <a16:creationId xmlns:a16="http://schemas.microsoft.com/office/drawing/2014/main" xmlns="" id="{629CA93D-9679-4779-8DA4-58E14EFAC2CA}"/>
              </a:ext>
            </a:extLst>
          </p:cNvPr>
          <p:cNvGrpSpPr/>
          <p:nvPr/>
        </p:nvGrpSpPr>
        <p:grpSpPr>
          <a:xfrm>
            <a:off x="315913" y="666750"/>
            <a:ext cx="12169775" cy="8359684"/>
            <a:chOff x="334963" y="260350"/>
            <a:chExt cx="11511597" cy="6191250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xmlns="" id="{44F0E505-58E8-4856-B777-AC6093A9C477}"/>
                </a:ext>
              </a:extLst>
            </p:cNvPr>
            <p:cNvGrpSpPr/>
            <p:nvPr/>
          </p:nvGrpSpPr>
          <p:grpSpPr>
            <a:xfrm>
              <a:off x="334963" y="260350"/>
              <a:ext cx="11511597" cy="1947356"/>
              <a:chOff x="334963" y="260350"/>
              <a:chExt cx="11511597" cy="6333490"/>
            </a:xfrm>
          </p:grpSpPr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xmlns="" id="{F1DCF651-41F1-4041-BA11-012A650D2229}"/>
                  </a:ext>
                </a:extLst>
              </p:cNvPr>
              <p:cNvSpPr/>
              <p:nvPr/>
            </p:nvSpPr>
            <p:spPr>
              <a:xfrm>
                <a:off x="33496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xmlns="" id="{77C9D92A-BD72-4DDA-86A3-285DB84DBA90}"/>
                  </a:ext>
                </a:extLst>
              </p:cNvPr>
              <p:cNvSpPr/>
              <p:nvPr/>
            </p:nvSpPr>
            <p:spPr>
              <a:xfrm>
                <a:off x="428720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xmlns="" id="{38A7F6E9-A7EE-41A5-A8C4-C215A74CB34F}"/>
                  </a:ext>
                </a:extLst>
              </p:cNvPr>
              <p:cNvSpPr/>
              <p:nvPr/>
            </p:nvSpPr>
            <p:spPr>
              <a:xfrm>
                <a:off x="823944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xmlns="" id="{586F99BA-0C82-4D51-AD36-7AD29D4BEBCA}"/>
                </a:ext>
              </a:extLst>
            </p:cNvPr>
            <p:cNvGrpSpPr/>
            <p:nvPr/>
          </p:nvGrpSpPr>
          <p:grpSpPr>
            <a:xfrm>
              <a:off x="334963" y="2382297"/>
              <a:ext cx="11511597" cy="1947356"/>
              <a:chOff x="334963" y="260350"/>
              <a:chExt cx="11511597" cy="6333490"/>
            </a:xfrm>
          </p:grpSpPr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xmlns="" id="{DD8015E3-68A9-45C8-8F8F-BCCB420ECB7D}"/>
                  </a:ext>
                </a:extLst>
              </p:cNvPr>
              <p:cNvSpPr/>
              <p:nvPr/>
            </p:nvSpPr>
            <p:spPr>
              <a:xfrm>
                <a:off x="33496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xmlns="" id="{D1794DE9-620D-4CCB-83C4-CFEA55C027D3}"/>
                  </a:ext>
                </a:extLst>
              </p:cNvPr>
              <p:cNvSpPr/>
              <p:nvPr/>
            </p:nvSpPr>
            <p:spPr>
              <a:xfrm>
                <a:off x="428720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xmlns="" id="{B54E66CB-6725-422F-AA25-A2E2905B9B75}"/>
                  </a:ext>
                </a:extLst>
              </p:cNvPr>
              <p:cNvSpPr/>
              <p:nvPr/>
            </p:nvSpPr>
            <p:spPr>
              <a:xfrm>
                <a:off x="823944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xmlns="" id="{7F81AA20-2B2E-4E8C-914B-7FBD23E9E922}"/>
                </a:ext>
              </a:extLst>
            </p:cNvPr>
            <p:cNvGrpSpPr/>
            <p:nvPr/>
          </p:nvGrpSpPr>
          <p:grpSpPr>
            <a:xfrm>
              <a:off x="334963" y="4504244"/>
              <a:ext cx="11511597" cy="1947356"/>
              <a:chOff x="334963" y="260350"/>
              <a:chExt cx="11511597" cy="6333490"/>
            </a:xfrm>
          </p:grpSpPr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xmlns="" id="{0907CDF5-DF00-4601-9507-26683ABE26CE}"/>
                  </a:ext>
                </a:extLst>
              </p:cNvPr>
              <p:cNvSpPr/>
              <p:nvPr/>
            </p:nvSpPr>
            <p:spPr>
              <a:xfrm>
                <a:off x="33496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xmlns="" id="{20A986CF-C6D5-4717-B7B5-AFFE599B1347}"/>
                  </a:ext>
                </a:extLst>
              </p:cNvPr>
              <p:cNvSpPr/>
              <p:nvPr/>
            </p:nvSpPr>
            <p:spPr>
              <a:xfrm>
                <a:off x="428720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xmlns="" id="{7DF5B581-EB52-41CB-82E2-BE2CBDD2701A}"/>
                  </a:ext>
                </a:extLst>
              </p:cNvPr>
              <p:cNvSpPr/>
              <p:nvPr/>
            </p:nvSpPr>
            <p:spPr>
              <a:xfrm>
                <a:off x="823944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47" name="TextBox 96"/>
          <p:cNvSpPr/>
          <p:nvPr/>
        </p:nvSpPr>
        <p:spPr>
          <a:xfrm>
            <a:off x="8367720" y="2145960"/>
            <a:ext cx="3779640" cy="28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8" name="Рисунок 6" descr="Изображение выглядит как в позе&#10;&#10;Автоматически созданное описание" hidden="1"/>
          <p:cNvPicPr/>
          <p:nvPr/>
        </p:nvPicPr>
        <p:blipFill>
          <a:blip r:embed="rId3"/>
          <a:stretch/>
        </p:blipFill>
        <p:spPr>
          <a:xfrm>
            <a:off x="314520" y="2839320"/>
            <a:ext cx="5836320" cy="4601520"/>
          </a:xfrm>
          <a:prstGeom prst="rect">
            <a:avLst/>
          </a:prstGeom>
          <a:ln w="0">
            <a:noFill/>
          </a:ln>
        </p:spPr>
      </p:pic>
      <p:sp>
        <p:nvSpPr>
          <p:cNvPr id="149" name="TextBox 38"/>
          <p:cNvSpPr/>
          <p:nvPr/>
        </p:nvSpPr>
        <p:spPr>
          <a:xfrm>
            <a:off x="401122" y="431009"/>
            <a:ext cx="11110940" cy="66271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l"/>
            <a:r>
              <a:rPr lang="ru-RU" sz="2600" dirty="0">
                <a:solidFill>
                  <a:srgbClr val="034896"/>
                </a:solidFill>
                <a:effectLst/>
                <a:latin typeface="Montserrat SemiBold" panose="00000700000000000000" pitchFamily="2" charset="-52"/>
                <a:ea typeface="Tahoma" panose="020B0604030504040204" pitchFamily="34" charset="0"/>
                <a:cs typeface="Noto Sans Devanagari" panose="020B0502040504020204" pitchFamily="34" charset="0"/>
              </a:rPr>
              <a:t>Содействие началу осуществления предпринимательской деятельности безработных граждан</a:t>
            </a:r>
            <a:r>
              <a:rPr lang="ru-RU" sz="2600" dirty="0">
                <a:solidFill>
                  <a:srgbClr val="034896"/>
                </a:solidFill>
                <a:effectLst/>
                <a:latin typeface="Montserrat SemiBold" panose="00000700000000000000" pitchFamily="2" charset="-52"/>
                <a:ea typeface="Tahoma" panose="020B0604030504040204" pitchFamily="34" charset="0"/>
              </a:rPr>
              <a:t> </a:t>
            </a:r>
            <a:endParaRPr lang="ru-RU" sz="2600" b="0" i="0" cap="all" dirty="0">
              <a:solidFill>
                <a:srgbClr val="034896"/>
              </a:solidFill>
              <a:effectLst/>
              <a:latin typeface="Montserrat SemiBold" panose="00000700000000000000" pitchFamily="2" charset="-52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3175D22-AE32-E73F-6558-C18F0C3AB4C8}"/>
              </a:ext>
            </a:extLst>
          </p:cNvPr>
          <p:cNvSpPr txBox="1"/>
          <p:nvPr/>
        </p:nvSpPr>
        <p:spPr>
          <a:xfrm>
            <a:off x="1404372" y="5840741"/>
            <a:ext cx="10893136" cy="583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kern="100" dirty="0">
                <a:effectLst/>
                <a:latin typeface="Montserrat Medium" panose="00000600000000000000" pitchFamily="2" charset="-52"/>
                <a:ea typeface="Tahoma" panose="020B0604030504040204" pitchFamily="34" charset="0"/>
                <a:cs typeface="Times New Roman" panose="02020603050405020304" pitchFamily="18" charset="0"/>
              </a:rPr>
              <a:t>Создание рабочего места </a:t>
            </a:r>
            <a:r>
              <a:rPr lang="ru-RU" sz="2400" b="1" kern="100" dirty="0">
                <a:solidFill>
                  <a:srgbClr val="0348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ea typeface="Tahoma" panose="020B0604030504040204" pitchFamily="34" charset="0"/>
                <a:cs typeface="Times New Roman" panose="02020603050405020304" pitchFamily="18" charset="0"/>
              </a:rPr>
              <a:t>96 000 руб</a:t>
            </a:r>
            <a:r>
              <a:rPr lang="ru-RU" sz="2400" kern="100" dirty="0">
                <a:effectLst/>
                <a:latin typeface="Montserrat Medium" panose="00000600000000000000" pitchFamily="2" charset="-52"/>
                <a:ea typeface="Tahoma" panose="020B0604030504040204" pitchFamily="34" charset="0"/>
                <a:cs typeface="Times New Roman" panose="02020603050405020304" pitchFamily="18" charset="0"/>
              </a:rPr>
              <a:t>. (до трех рабочих мест)</a:t>
            </a:r>
            <a:endParaRPr lang="ru-RU" sz="2400" kern="100" dirty="0">
              <a:effectLst/>
              <a:latin typeface="Montserrat Medium" panose="00000600000000000000" pitchFamily="2" charset="-52"/>
              <a:ea typeface="Tahoma" panose="020B0604030504040204" pitchFamily="34" charset="0"/>
              <a:cs typeface="Noto Sans Devanagari" panose="020B0502040504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83FDADA-9719-F4BC-61A8-64E101C44C57}"/>
              </a:ext>
            </a:extLst>
          </p:cNvPr>
          <p:cNvSpPr txBox="1"/>
          <p:nvPr/>
        </p:nvSpPr>
        <p:spPr>
          <a:xfrm>
            <a:off x="611283" y="2235590"/>
            <a:ext cx="718611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8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ea typeface="Tahoma" panose="020B0604030504040204" pitchFamily="34" charset="0"/>
                <a:cs typeface="Times New Roman" panose="02020603050405020304" pitchFamily="18" charset="0"/>
              </a:rPr>
              <a:t>Единовременная финансовая помощь при регистрации </a:t>
            </a:r>
            <a:endParaRPr lang="ru-RU" sz="1800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 panose="00000600000000000000" pitchFamily="2" charset="-52"/>
              <a:ea typeface="Tahoma" panose="020B0604030504040204" pitchFamily="34" charset="0"/>
              <a:cs typeface="Noto Sans Devanagari" panose="020B0502040504020204" pitchFamily="34" charset="0"/>
            </a:endParaRPr>
          </a:p>
          <a:p>
            <a:pPr marL="357750" indent="-285750">
              <a:spcBef>
                <a:spcPts val="600"/>
              </a:spcBef>
              <a:buBlip>
                <a:blip r:embed="rId4"/>
              </a:buBlip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</a:rPr>
              <a:t>Юридического лица</a:t>
            </a:r>
          </a:p>
          <a:p>
            <a:pPr marL="72000">
              <a:spcBef>
                <a:spcPts val="600"/>
              </a:spcBef>
            </a:pPr>
            <a:endParaRPr lang="ru-RU" sz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 panose="00000600000000000000" pitchFamily="2" charset="-52"/>
            </a:endParaRPr>
          </a:p>
          <a:p>
            <a:pPr marL="357750" indent="-285750">
              <a:spcBef>
                <a:spcPts val="600"/>
              </a:spcBef>
              <a:buBlip>
                <a:blip r:embed="rId4"/>
              </a:buBlip>
            </a:pPr>
            <a:r>
              <a:rPr lang="ru-RU" sz="18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ea typeface="Tahoma" panose="020B0604030504040204" pitchFamily="34" charset="0"/>
                <a:cs typeface="Times New Roman" panose="02020603050405020304" pitchFamily="18" charset="0"/>
              </a:rPr>
              <a:t>Индивидуального предпринимателя</a:t>
            </a:r>
          </a:p>
          <a:p>
            <a:pPr marL="72000">
              <a:spcBef>
                <a:spcPts val="600"/>
              </a:spcBef>
            </a:pPr>
            <a:endParaRPr lang="ru-RU" sz="900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 panose="00000600000000000000" pitchFamily="2" charset="-52"/>
              <a:ea typeface="Tahoma" panose="020B0604030504040204" pitchFamily="34" charset="0"/>
              <a:cs typeface="Noto Sans Devanagari" panose="020B0502040504020204" pitchFamily="34" charset="0"/>
            </a:endParaRPr>
          </a:p>
          <a:p>
            <a:pPr marL="357750" indent="-285750">
              <a:spcBef>
                <a:spcPts val="600"/>
              </a:spcBef>
              <a:buBlip>
                <a:blip r:embed="rId4"/>
              </a:buBlip>
            </a:pPr>
            <a:r>
              <a:rPr lang="ru-RU" sz="18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ea typeface="Tahoma" panose="020B0604030504040204" pitchFamily="34" charset="0"/>
                <a:cs typeface="Times New Roman" panose="02020603050405020304" pitchFamily="18" charset="0"/>
              </a:rPr>
              <a:t>Крестьянского (фермерского) хозяйства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 panose="00000600000000000000" pitchFamily="2" charset="-52"/>
            </a:endParaRPr>
          </a:p>
        </p:txBody>
      </p:sp>
      <p:grpSp>
        <p:nvGrpSpPr>
          <p:cNvPr id="135" name="Группа 134">
            <a:extLst>
              <a:ext uri="{FF2B5EF4-FFF2-40B4-BE49-F238E27FC236}">
                <a16:creationId xmlns:a16="http://schemas.microsoft.com/office/drawing/2014/main" xmlns="" id="{E44AD473-FF87-B2D9-0B11-DE48C37F6B9D}"/>
              </a:ext>
            </a:extLst>
          </p:cNvPr>
          <p:cNvGrpSpPr/>
          <p:nvPr/>
        </p:nvGrpSpPr>
        <p:grpSpPr>
          <a:xfrm>
            <a:off x="8579599" y="2811233"/>
            <a:ext cx="2981487" cy="1165334"/>
            <a:chOff x="8748237" y="2830358"/>
            <a:chExt cx="2766570" cy="1045646"/>
          </a:xfrm>
          <a:gradFill>
            <a:gsLst>
              <a:gs pos="0">
                <a:srgbClr val="6AB3E7">
                  <a:tint val="66000"/>
                  <a:satMod val="160000"/>
                </a:srgbClr>
              </a:gs>
              <a:gs pos="50000">
                <a:srgbClr val="6AB3E7">
                  <a:tint val="44500"/>
                  <a:satMod val="160000"/>
                </a:srgbClr>
              </a:gs>
              <a:gs pos="100000">
                <a:srgbClr val="6AB3E7">
                  <a:tint val="23500"/>
                  <a:satMod val="160000"/>
                </a:srgbClr>
              </a:gs>
            </a:gsLst>
            <a:path path="circle">
              <a:fillToRect l="100000" t="100000"/>
            </a:path>
          </a:gradFill>
        </p:grpSpPr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xmlns="" id="{EF02CDC0-A828-DE3F-9E69-968F445667FF}"/>
                </a:ext>
              </a:extLst>
            </p:cNvPr>
            <p:cNvSpPr txBox="1"/>
            <p:nvPr/>
          </p:nvSpPr>
          <p:spPr>
            <a:xfrm>
              <a:off x="8759845" y="3352094"/>
              <a:ext cx="2743353" cy="5239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u-RU" sz="2400" b="1" kern="1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 Medium" panose="00000600000000000000" pitchFamily="2" charset="-52"/>
                  <a:ea typeface="Tahoma" panose="020B0604030504040204" pitchFamily="34" charset="0"/>
                  <a:cs typeface="Times New Roman" panose="02020603050405020304" pitchFamily="18" charset="0"/>
                </a:rPr>
                <a:t>96 000 руб. </a:t>
              </a:r>
              <a:endParaRPr lang="ru-RU" sz="2400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ea typeface="Tahoma" panose="020B0604030504040204" pitchFamily="34" charset="0"/>
                <a:cs typeface="Noto Sans Devanagari" panose="020B0502040504020204" pitchFamily="34" charset="0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xmlns="" id="{4BEE8BCD-80DD-15AC-8C8B-FF81C5B9C381}"/>
                </a:ext>
              </a:extLst>
            </p:cNvPr>
            <p:cNvSpPr txBox="1"/>
            <p:nvPr/>
          </p:nvSpPr>
          <p:spPr>
            <a:xfrm>
              <a:off x="8748237" y="2830358"/>
              <a:ext cx="276657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kern="100" dirty="0">
                  <a:solidFill>
                    <a:srgbClr val="03489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 Medium" panose="00000600000000000000" pitchFamily="2" charset="-52"/>
                  <a:ea typeface="Tahoma" panose="020B0604030504040204" pitchFamily="34" charset="0"/>
                  <a:cs typeface="Times New Roman" panose="02020603050405020304" pitchFamily="18" charset="0"/>
                </a:rPr>
                <a:t>Размер финансовой помощи </a:t>
              </a:r>
              <a:endParaRPr lang="ru-RU" sz="2000" b="1" dirty="0">
                <a:solidFill>
                  <a:srgbClr val="0348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</a:endParaRPr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183FBE61-5DE9-77C8-B63E-6291BE411022}"/>
              </a:ext>
            </a:extLst>
          </p:cNvPr>
          <p:cNvSpPr txBox="1"/>
          <p:nvPr/>
        </p:nvSpPr>
        <p:spPr>
          <a:xfrm>
            <a:off x="5956592" y="4401885"/>
            <a:ext cx="1219199" cy="1730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8000" kern="100" dirty="0">
                <a:solidFill>
                  <a:srgbClr val="CF4520"/>
                </a:solidFill>
                <a:effectLst/>
                <a:latin typeface="Montserrat" panose="00000500000000000000" pitchFamily="2" charset="-52"/>
                <a:ea typeface="Tahoma" panose="020B0604030504040204" pitchFamily="34" charset="0"/>
                <a:cs typeface="Times New Roman" panose="02020603050405020304" pitchFamily="18" charset="0"/>
              </a:rPr>
              <a:t>+</a:t>
            </a:r>
            <a:endParaRPr lang="ru-RU" sz="2000" kern="100" dirty="0">
              <a:solidFill>
                <a:srgbClr val="CF4520"/>
              </a:solidFill>
              <a:effectLst/>
              <a:latin typeface="Montserrat" panose="00000500000000000000" pitchFamily="2" charset="-52"/>
              <a:ea typeface="Tahoma" panose="020B0604030504040204" pitchFamily="34" charset="0"/>
              <a:cs typeface="Noto Sans Devanagari" panose="020B050204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0D0BF95-4D23-5E18-4759-965F9C0ECB1F}"/>
              </a:ext>
            </a:extLst>
          </p:cNvPr>
          <p:cNvSpPr txBox="1"/>
          <p:nvPr/>
        </p:nvSpPr>
        <p:spPr>
          <a:xfrm>
            <a:off x="2038528" y="7203145"/>
            <a:ext cx="872454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ea typeface="Tahoma" panose="020B0604030504040204" pitchFamily="34" charset="0"/>
                <a:cs typeface="Times New Roman" panose="02020603050405020304" pitchFamily="18" charset="0"/>
              </a:rPr>
              <a:t>При </a:t>
            </a:r>
            <a:r>
              <a:rPr lang="ru-RU" sz="20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ea typeface="Tahoma" panose="020B0604030504040204" pitchFamily="34" charset="0"/>
                <a:cs typeface="Times New Roman" panose="02020603050405020304" pitchFamily="18" charset="0"/>
              </a:rPr>
              <a:t>постановке </a:t>
            </a:r>
            <a:r>
              <a:rPr lang="ru-RU" sz="20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ea typeface="Tahoma" panose="020B0604030504040204" pitchFamily="34" charset="0"/>
                <a:cs typeface="Times New Roman" panose="02020603050405020304" pitchFamily="18" charset="0"/>
              </a:rPr>
              <a:t>на учет в качестве налогоплательщика налога на профессиональный доход </a:t>
            </a:r>
            <a:r>
              <a:rPr lang="ru-RU" sz="2000" b="1" kern="100" dirty="0">
                <a:solidFill>
                  <a:srgbClr val="0348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ea typeface="Tahoma" panose="020B0604030504040204" pitchFamily="34" charset="0"/>
                <a:cs typeface="Times New Roman" panose="02020603050405020304" pitchFamily="18" charset="0"/>
              </a:rPr>
              <a:t>«САМОЗАНЯТОГО»  </a:t>
            </a:r>
            <a:r>
              <a:rPr lang="ru-RU" sz="20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ea typeface="Tahoma" panose="020B0604030504040204" pitchFamily="34" charset="0"/>
                <a:cs typeface="Times New Roman" panose="02020603050405020304" pitchFamily="18" charset="0"/>
              </a:rPr>
              <a:t>размер финансовой помощи </a:t>
            </a:r>
            <a:r>
              <a:rPr lang="ru-RU" sz="2000" b="1" kern="100" dirty="0">
                <a:solidFill>
                  <a:srgbClr val="0348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-52"/>
                <a:ea typeface="Tahoma" panose="020B0604030504040204" pitchFamily="34" charset="0"/>
                <a:cs typeface="Times New Roman" panose="02020603050405020304" pitchFamily="18" charset="0"/>
              </a:rPr>
              <a:t>50 000 руб.</a:t>
            </a:r>
          </a:p>
        </p:txBody>
      </p:sp>
      <p:sp>
        <p:nvSpPr>
          <p:cNvPr id="4" name="Line 3">
            <a:extLst>
              <a:ext uri="{FF2B5EF4-FFF2-40B4-BE49-F238E27FC236}">
                <a16:creationId xmlns:a16="http://schemas.microsoft.com/office/drawing/2014/main" xmlns="" id="{79761A25-17BF-D014-52EC-21F8ABD565DB}"/>
              </a:ext>
            </a:extLst>
          </p:cNvPr>
          <p:cNvSpPr/>
          <p:nvPr/>
        </p:nvSpPr>
        <p:spPr>
          <a:xfrm flipH="1">
            <a:off x="3096737" y="7101974"/>
            <a:ext cx="6608127" cy="10016"/>
          </a:xfrm>
          <a:prstGeom prst="line">
            <a:avLst/>
          </a:prstGeom>
          <a:ln>
            <a:solidFill>
              <a:srgbClr val="0033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Line 3">
            <a:extLst>
              <a:ext uri="{FF2B5EF4-FFF2-40B4-BE49-F238E27FC236}">
                <a16:creationId xmlns:a16="http://schemas.microsoft.com/office/drawing/2014/main" xmlns="" id="{9092B521-B530-5A37-CFB4-9E3D1CF7EBF7}"/>
              </a:ext>
            </a:extLst>
          </p:cNvPr>
          <p:cNvSpPr/>
          <p:nvPr/>
        </p:nvSpPr>
        <p:spPr>
          <a:xfrm flipH="1">
            <a:off x="3096736" y="8830650"/>
            <a:ext cx="6608127" cy="10016"/>
          </a:xfrm>
          <a:prstGeom prst="line">
            <a:avLst/>
          </a:prstGeom>
          <a:ln>
            <a:solidFill>
              <a:srgbClr val="03489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9764E71B-AF23-8F27-9606-346D7E948ACF}"/>
              </a:ext>
            </a:extLst>
          </p:cNvPr>
          <p:cNvCxnSpPr/>
          <p:nvPr/>
        </p:nvCxnSpPr>
        <p:spPr>
          <a:xfrm>
            <a:off x="7924800" y="2433600"/>
            <a:ext cx="0" cy="1768471"/>
          </a:xfrm>
          <a:prstGeom prst="line">
            <a:avLst/>
          </a:prstGeom>
          <a:ln>
            <a:solidFill>
              <a:srgbClr val="6AB3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79490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684431EB-305B-0954-F547-DE4DC49567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480" y="2990268"/>
            <a:ext cx="913114" cy="879708"/>
          </a:xfrm>
          <a:prstGeom prst="rect">
            <a:avLst/>
          </a:prstGeom>
        </p:spPr>
      </p:pic>
      <p:grpSp>
        <p:nvGrpSpPr>
          <p:cNvPr id="6" name="сетка" hidden="1">
            <a:extLst>
              <a:ext uri="{FF2B5EF4-FFF2-40B4-BE49-F238E27FC236}">
                <a16:creationId xmlns:a16="http://schemas.microsoft.com/office/drawing/2014/main" xmlns="" id="{629CA93D-9679-4779-8DA4-58E14EFAC2CA}"/>
              </a:ext>
            </a:extLst>
          </p:cNvPr>
          <p:cNvGrpSpPr/>
          <p:nvPr/>
        </p:nvGrpSpPr>
        <p:grpSpPr>
          <a:xfrm>
            <a:off x="315913" y="666750"/>
            <a:ext cx="12169775" cy="8359684"/>
            <a:chOff x="334963" y="260350"/>
            <a:chExt cx="11511597" cy="6191250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xmlns="" id="{44F0E505-58E8-4856-B777-AC6093A9C477}"/>
                </a:ext>
              </a:extLst>
            </p:cNvPr>
            <p:cNvGrpSpPr/>
            <p:nvPr/>
          </p:nvGrpSpPr>
          <p:grpSpPr>
            <a:xfrm>
              <a:off x="334963" y="260350"/>
              <a:ext cx="11511597" cy="1947356"/>
              <a:chOff x="334963" y="260350"/>
              <a:chExt cx="11511597" cy="6333490"/>
            </a:xfrm>
          </p:grpSpPr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xmlns="" id="{F1DCF651-41F1-4041-BA11-012A650D2229}"/>
                  </a:ext>
                </a:extLst>
              </p:cNvPr>
              <p:cNvSpPr/>
              <p:nvPr/>
            </p:nvSpPr>
            <p:spPr>
              <a:xfrm>
                <a:off x="33496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xmlns="" id="{77C9D92A-BD72-4DDA-86A3-285DB84DBA90}"/>
                  </a:ext>
                </a:extLst>
              </p:cNvPr>
              <p:cNvSpPr/>
              <p:nvPr/>
            </p:nvSpPr>
            <p:spPr>
              <a:xfrm>
                <a:off x="428720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xmlns="" id="{38A7F6E9-A7EE-41A5-A8C4-C215A74CB34F}"/>
                  </a:ext>
                </a:extLst>
              </p:cNvPr>
              <p:cNvSpPr/>
              <p:nvPr/>
            </p:nvSpPr>
            <p:spPr>
              <a:xfrm>
                <a:off x="823944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xmlns="" id="{586F99BA-0C82-4D51-AD36-7AD29D4BEBCA}"/>
                </a:ext>
              </a:extLst>
            </p:cNvPr>
            <p:cNvGrpSpPr/>
            <p:nvPr/>
          </p:nvGrpSpPr>
          <p:grpSpPr>
            <a:xfrm>
              <a:off x="334963" y="2382297"/>
              <a:ext cx="11511597" cy="1947356"/>
              <a:chOff x="334963" y="260350"/>
              <a:chExt cx="11511597" cy="6333490"/>
            </a:xfrm>
          </p:grpSpPr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xmlns="" id="{DD8015E3-68A9-45C8-8F8F-BCCB420ECB7D}"/>
                  </a:ext>
                </a:extLst>
              </p:cNvPr>
              <p:cNvSpPr/>
              <p:nvPr/>
            </p:nvSpPr>
            <p:spPr>
              <a:xfrm>
                <a:off x="33496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xmlns="" id="{D1794DE9-620D-4CCB-83C4-CFEA55C027D3}"/>
                  </a:ext>
                </a:extLst>
              </p:cNvPr>
              <p:cNvSpPr/>
              <p:nvPr/>
            </p:nvSpPr>
            <p:spPr>
              <a:xfrm>
                <a:off x="428720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xmlns="" id="{B54E66CB-6725-422F-AA25-A2E2905B9B75}"/>
                  </a:ext>
                </a:extLst>
              </p:cNvPr>
              <p:cNvSpPr/>
              <p:nvPr/>
            </p:nvSpPr>
            <p:spPr>
              <a:xfrm>
                <a:off x="823944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xmlns="" id="{7F81AA20-2B2E-4E8C-914B-7FBD23E9E922}"/>
                </a:ext>
              </a:extLst>
            </p:cNvPr>
            <p:cNvGrpSpPr/>
            <p:nvPr/>
          </p:nvGrpSpPr>
          <p:grpSpPr>
            <a:xfrm>
              <a:off x="334963" y="4504244"/>
              <a:ext cx="11511597" cy="1947356"/>
              <a:chOff x="334963" y="260350"/>
              <a:chExt cx="11511597" cy="6333490"/>
            </a:xfrm>
          </p:grpSpPr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xmlns="" id="{0907CDF5-DF00-4601-9507-26683ABE26CE}"/>
                  </a:ext>
                </a:extLst>
              </p:cNvPr>
              <p:cNvSpPr/>
              <p:nvPr/>
            </p:nvSpPr>
            <p:spPr>
              <a:xfrm>
                <a:off x="33496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xmlns="" id="{20A986CF-C6D5-4717-B7B5-AFFE599B1347}"/>
                  </a:ext>
                </a:extLst>
              </p:cNvPr>
              <p:cNvSpPr/>
              <p:nvPr/>
            </p:nvSpPr>
            <p:spPr>
              <a:xfrm>
                <a:off x="428720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xmlns="" id="{7DF5B581-EB52-41CB-82E2-BE2CBDD2701A}"/>
                  </a:ext>
                </a:extLst>
              </p:cNvPr>
              <p:cNvSpPr/>
              <p:nvPr/>
            </p:nvSpPr>
            <p:spPr>
              <a:xfrm>
                <a:off x="823944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48" name="Рисунок 6" descr="Изображение выглядит как в позе&#10;&#10;Автоматически созданное описание" hidden="1"/>
          <p:cNvPicPr/>
          <p:nvPr/>
        </p:nvPicPr>
        <p:blipFill>
          <a:blip r:embed="rId4"/>
          <a:stretch/>
        </p:blipFill>
        <p:spPr>
          <a:xfrm>
            <a:off x="314520" y="2839320"/>
            <a:ext cx="5836320" cy="4601520"/>
          </a:xfrm>
          <a:prstGeom prst="rect">
            <a:avLst/>
          </a:prstGeom>
          <a:ln w="0">
            <a:noFill/>
          </a:ln>
        </p:spPr>
      </p:pic>
      <p:sp>
        <p:nvSpPr>
          <p:cNvPr id="149" name="TextBox 38"/>
          <p:cNvSpPr/>
          <p:nvPr/>
        </p:nvSpPr>
        <p:spPr>
          <a:xfrm>
            <a:off x="315912" y="624060"/>
            <a:ext cx="10055863" cy="852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l"/>
            <a:r>
              <a:rPr lang="ru-RU" sz="2400" dirty="0">
                <a:solidFill>
                  <a:srgbClr val="0033A0"/>
                </a:solidFill>
                <a:effectLst/>
                <a:latin typeface="Montserrat SemiBold" panose="00000700000000000000" pitchFamily="2" charset="-52"/>
                <a:ea typeface="Tahoma" panose="020B0604030504040204" pitchFamily="34" charset="0"/>
                <a:cs typeface="Times New Roman" panose="02020603050405020304" pitchFamily="18" charset="0"/>
              </a:rPr>
              <a:t>Организация временного трудоустройства безработных граждан в возрасте от 18 до 25 лет, имеющих среднее профессиональное образование или высшее образование и ищущих работу в течение года с даты выдачи им документа об образовании и о квалификации</a:t>
            </a:r>
            <a:endParaRPr lang="ru-RU" sz="2400" i="0" cap="all" dirty="0">
              <a:solidFill>
                <a:srgbClr val="0033A0"/>
              </a:solidFill>
              <a:effectLst/>
              <a:latin typeface="Montserrat SemiBold" panose="00000700000000000000" pitchFamily="2" charset="-5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2E1714A-CA65-AE91-CD00-B265FD501AB2}"/>
              </a:ext>
            </a:extLst>
          </p:cNvPr>
          <p:cNvSpPr txBox="1"/>
          <p:nvPr/>
        </p:nvSpPr>
        <p:spPr>
          <a:xfrm>
            <a:off x="1076419" y="2278453"/>
            <a:ext cx="108597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>
                <a:latin typeface="Montserrat Medium" panose="00000600000000000000" pitchFamily="2" charset="-52"/>
              </a:rPr>
              <a:t>Сотрудники службы занятости будут рады помочь Вам</a:t>
            </a:r>
            <a:r>
              <a:rPr lang="ru-RU" sz="1600" u="sng" dirty="0">
                <a:latin typeface="Montserrat Medium" panose="00000600000000000000" pitchFamily="2" charset="-52"/>
              </a:rPr>
              <a:t>:</a:t>
            </a:r>
          </a:p>
          <a:p>
            <a:pPr algn="ctr"/>
            <a:endParaRPr lang="ru-RU" sz="900" dirty="0">
              <a:latin typeface="Montserrat Medium" panose="00000600000000000000" pitchFamily="2" charset="-52"/>
            </a:endParaRPr>
          </a:p>
          <a:p>
            <a:pPr marL="72000" algn="ctr">
              <a:spcBef>
                <a:spcPts val="600"/>
              </a:spcBef>
            </a:pPr>
            <a:endParaRPr lang="en-US" sz="900" dirty="0">
              <a:latin typeface="Montserrat Medium" panose="00000600000000000000" pitchFamily="2" charset="-52"/>
            </a:endParaRPr>
          </a:p>
          <a:p>
            <a:pPr marL="72000" algn="ctr">
              <a:spcBef>
                <a:spcPts val="600"/>
              </a:spcBef>
            </a:pPr>
            <a:r>
              <a:rPr lang="ru-RU" sz="2400" dirty="0">
                <a:latin typeface="Montserrat Medium" panose="00000600000000000000" pitchFamily="2" charset="-52"/>
              </a:rPr>
              <a:t>Найти временную оплачиваемую работу по специальности, </a:t>
            </a:r>
            <a:endParaRPr lang="en-US" sz="2400" dirty="0">
              <a:latin typeface="Montserrat Medium" panose="00000600000000000000" pitchFamily="2" charset="-52"/>
            </a:endParaRPr>
          </a:p>
          <a:p>
            <a:pPr marL="72000" algn="ctr">
              <a:spcBef>
                <a:spcPts val="600"/>
              </a:spcBef>
            </a:pPr>
            <a:r>
              <a:rPr lang="ru-RU" sz="2400" dirty="0">
                <a:latin typeface="Montserrat Medium" panose="00000600000000000000" pitchFamily="2" charset="-52"/>
              </a:rPr>
              <a:t>с дальнейшим трудоустройством на постоянное место работы</a:t>
            </a:r>
          </a:p>
          <a:p>
            <a:pPr marL="357750" indent="-285750" algn="ctr">
              <a:spcBef>
                <a:spcPts val="600"/>
              </a:spcBef>
              <a:buBlip>
                <a:blip r:embed="rId5"/>
              </a:buBlip>
            </a:pPr>
            <a:endParaRPr lang="ru-RU" sz="900" dirty="0">
              <a:latin typeface="Montserrat Medium" panose="00000600000000000000" pitchFamily="2" charset="-52"/>
            </a:endParaRPr>
          </a:p>
          <a:p>
            <a:pPr marL="72000" algn="ctr">
              <a:spcBef>
                <a:spcPts val="600"/>
              </a:spcBef>
            </a:pPr>
            <a:endParaRPr lang="en-US" sz="900" dirty="0">
              <a:latin typeface="Montserrat Medium" panose="00000600000000000000" pitchFamily="2" charset="-52"/>
            </a:endParaRPr>
          </a:p>
          <a:p>
            <a:pPr marL="72000" algn="ctr">
              <a:spcBef>
                <a:spcPts val="600"/>
              </a:spcBef>
            </a:pPr>
            <a:endParaRPr lang="ru-RU" sz="900" dirty="0">
              <a:latin typeface="Montserrat Medium" panose="00000600000000000000" pitchFamily="2" charset="-52"/>
            </a:endParaRPr>
          </a:p>
          <a:p>
            <a:pPr marL="72000" algn="ctr">
              <a:spcBef>
                <a:spcPts val="600"/>
              </a:spcBef>
            </a:pPr>
            <a:r>
              <a:rPr lang="ru-RU" sz="2400" dirty="0">
                <a:latin typeface="Montserrat Medium" panose="00000600000000000000" pitchFamily="2" charset="-52"/>
              </a:rPr>
              <a:t>приобрести опыт работы по выбранной специальности</a:t>
            </a:r>
          </a:p>
          <a:p>
            <a:pPr marL="72000" algn="ctr">
              <a:spcBef>
                <a:spcPts val="600"/>
              </a:spcBef>
            </a:pPr>
            <a:endParaRPr lang="ru-RU" sz="900" dirty="0">
              <a:latin typeface="Montserrat Medium" panose="00000600000000000000" pitchFamily="2" charset="-52"/>
            </a:endParaRPr>
          </a:p>
          <a:p>
            <a:pPr marL="72000" algn="ctr">
              <a:spcBef>
                <a:spcPts val="600"/>
              </a:spcBef>
            </a:pPr>
            <a:endParaRPr lang="ru-RU" sz="900" dirty="0">
              <a:latin typeface="Montserrat Medium" panose="00000600000000000000" pitchFamily="2" charset="-52"/>
            </a:endParaRPr>
          </a:p>
          <a:p>
            <a:pPr marL="72000" algn="ctr">
              <a:spcBef>
                <a:spcPts val="600"/>
              </a:spcBef>
            </a:pPr>
            <a:endParaRPr lang="ru-RU" sz="900" dirty="0">
              <a:latin typeface="Montserrat Medium" panose="00000600000000000000" pitchFamily="2" charset="-52"/>
            </a:endParaRPr>
          </a:p>
          <a:p>
            <a:pPr marL="72000" algn="ctr">
              <a:spcBef>
                <a:spcPts val="600"/>
              </a:spcBef>
            </a:pPr>
            <a:r>
              <a:rPr lang="ru-RU" sz="2400" dirty="0">
                <a:latin typeface="Montserrat Medium" panose="00000600000000000000" pitchFamily="2" charset="-52"/>
              </a:rPr>
              <a:t>в период временного трудоустройства получать </a:t>
            </a:r>
            <a:endParaRPr lang="en-US" sz="2400" dirty="0">
              <a:latin typeface="Montserrat Medium" panose="00000600000000000000" pitchFamily="2" charset="-52"/>
            </a:endParaRPr>
          </a:p>
          <a:p>
            <a:pPr marL="72000" algn="ctr">
              <a:spcBef>
                <a:spcPts val="600"/>
              </a:spcBef>
            </a:pPr>
            <a:r>
              <a:rPr lang="ru-RU" sz="2400" dirty="0">
                <a:latin typeface="Montserrat Medium" panose="00000600000000000000" pitchFamily="2" charset="-52"/>
              </a:rPr>
              <a:t>материальную поддержку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190AD763-2921-1F0B-84D8-D5DCDA75A118}"/>
              </a:ext>
            </a:extLst>
          </p:cNvPr>
          <p:cNvGrpSpPr/>
          <p:nvPr/>
        </p:nvGrpSpPr>
        <p:grpSpPr>
          <a:xfrm>
            <a:off x="1705708" y="7376126"/>
            <a:ext cx="9132278" cy="1568964"/>
            <a:chOff x="1676399" y="6742918"/>
            <a:chExt cx="9132278" cy="156896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7498D33-E055-A773-7FDC-F987C3E07CF1}"/>
                </a:ext>
              </a:extLst>
            </p:cNvPr>
            <p:cNvSpPr txBox="1"/>
            <p:nvPr/>
          </p:nvSpPr>
          <p:spPr>
            <a:xfrm>
              <a:off x="1676399" y="6924411"/>
              <a:ext cx="913227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kern="100" dirty="0">
                  <a:solidFill>
                    <a:srgbClr val="03489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-52"/>
                  <a:ea typeface="Tahoma" panose="020B0604030504040204" pitchFamily="34" charset="0"/>
                  <a:cs typeface="Times New Roman" panose="02020603050405020304" pitchFamily="18" charset="0"/>
                </a:rPr>
                <a:t>Срочный трудовой договор на 1 месяц</a:t>
              </a:r>
              <a:endParaRPr lang="ru-RU" sz="2400" kern="100" dirty="0">
                <a:solidFill>
                  <a:srgbClr val="0348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  <a:ea typeface="Tahoma" panose="020B0604030504040204" pitchFamily="34" charset="0"/>
                <a:cs typeface="Noto Sans Devanagari" panose="020B0502040504020204" pitchFamily="34" charset="0"/>
              </a:endParaRPr>
            </a:p>
            <a:p>
              <a:pPr algn="ctr"/>
              <a:r>
                <a:rPr lang="ru-RU" sz="2400" kern="100" dirty="0">
                  <a:solidFill>
                    <a:srgbClr val="03489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-52"/>
                  <a:ea typeface="Tahoma" panose="020B0604030504040204" pitchFamily="34" charset="0"/>
                  <a:cs typeface="Times New Roman" panose="02020603050405020304" pitchFamily="18" charset="0"/>
                </a:rPr>
                <a:t>Материальная поддержка к заработной плате ежемесячно</a:t>
              </a:r>
              <a:r>
                <a:rPr lang="ru-RU" sz="2400" b="1" kern="100" dirty="0">
                  <a:solidFill>
                    <a:srgbClr val="03489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-52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endParaRPr lang="ru-RU" sz="2400" kern="100" dirty="0">
                <a:solidFill>
                  <a:srgbClr val="0348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  <a:ea typeface="Tahoma" panose="020B0604030504040204" pitchFamily="34" charset="0"/>
                <a:cs typeface="Noto Sans Devanagari" panose="020B0502040504020204" pitchFamily="34" charset="0"/>
              </a:endParaRPr>
            </a:p>
          </p:txBody>
        </p:sp>
        <p:sp>
          <p:nvSpPr>
            <p:cNvPr id="5" name="Line 3">
              <a:extLst>
                <a:ext uri="{FF2B5EF4-FFF2-40B4-BE49-F238E27FC236}">
                  <a16:creationId xmlns:a16="http://schemas.microsoft.com/office/drawing/2014/main" xmlns="" id="{2AC83D62-225C-A8BA-D29B-A656F57136C5}"/>
                </a:ext>
              </a:extLst>
            </p:cNvPr>
            <p:cNvSpPr/>
            <p:nvPr/>
          </p:nvSpPr>
          <p:spPr>
            <a:xfrm flipH="1">
              <a:off x="2938474" y="6742918"/>
              <a:ext cx="6608127" cy="10016"/>
            </a:xfrm>
            <a:prstGeom prst="line">
              <a:avLst/>
            </a:prstGeom>
            <a:ln>
              <a:solidFill>
                <a:srgbClr val="03489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" name="Line 3">
              <a:extLst>
                <a:ext uri="{FF2B5EF4-FFF2-40B4-BE49-F238E27FC236}">
                  <a16:creationId xmlns:a16="http://schemas.microsoft.com/office/drawing/2014/main" xmlns="" id="{8A677CEA-F387-4C44-20E4-7D6E0D534EE4}"/>
                </a:ext>
              </a:extLst>
            </p:cNvPr>
            <p:cNvSpPr/>
            <p:nvPr/>
          </p:nvSpPr>
          <p:spPr>
            <a:xfrm flipH="1">
              <a:off x="2938474" y="8301866"/>
              <a:ext cx="6608127" cy="10016"/>
            </a:xfrm>
            <a:prstGeom prst="line">
              <a:avLst/>
            </a:prstGeom>
            <a:ln>
              <a:solidFill>
                <a:srgbClr val="03489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4C3280BE-D152-634D-72D9-5F3344E40E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5655" y="4318411"/>
            <a:ext cx="881197" cy="81253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F2C56469-F09A-B57B-7737-9F1C7299EA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3324" y="5405477"/>
            <a:ext cx="1027826" cy="92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5165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3991</TotalTime>
  <Words>707</Words>
  <Application>Microsoft Office PowerPoint</Application>
  <PresentationFormat>A3 (297x420 мм)</PresentationFormat>
  <Paragraphs>119</Paragraphs>
  <Slides>11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Александра Александровна Тихонова</dc:creator>
  <dc:description/>
  <cp:lastModifiedBy>AdminSec</cp:lastModifiedBy>
  <cp:revision>260</cp:revision>
  <cp:lastPrinted>2023-02-20T04:25:20Z</cp:lastPrinted>
  <dcterms:created xsi:type="dcterms:W3CDTF">2022-02-02T17:42:51Z</dcterms:created>
  <dcterms:modified xsi:type="dcterms:W3CDTF">2023-11-22T02:28:48Z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4</vt:i4>
  </property>
  <property fmtid="{D5CDD505-2E9C-101B-9397-08002B2CF9AE}" pid="3" name="PresentationFormat">
    <vt:lpwstr>Широкоэкранный</vt:lpwstr>
  </property>
  <property fmtid="{D5CDD505-2E9C-101B-9397-08002B2CF9AE}" pid="4" name="Slides">
    <vt:i4>5</vt:i4>
  </property>
</Properties>
</file>