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CDA07-4E1C-4866-A79C-E30817128D7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04D8-958C-4079-859C-D9DDDEFE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0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04D8-958C-4079-859C-D9DDDEFE09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1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6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5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FF3B-829E-40B1-B786-26F6816091FA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06FF-CFD1-4955-A4CB-B1420ABED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vrb2014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33" y="3058492"/>
            <a:ext cx="4209239" cy="3010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837" y="2442053"/>
            <a:ext cx="10318740" cy="1156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биржевой торговли сельскохозяйственной продукцией на территории Приморского края с участием АО «Дальневосточный аукционный рыбный дом»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9978" y="1623409"/>
            <a:ext cx="25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 «Дальневосточный аукционный рыбный дом»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7" y="604053"/>
            <a:ext cx="1064429" cy="897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1" y="622769"/>
            <a:ext cx="859946" cy="859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685" y="1623409"/>
            <a:ext cx="212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«Биржа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08" y="3957217"/>
            <a:ext cx="1978911" cy="1626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64" y="390525"/>
            <a:ext cx="1703593" cy="1855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91" y="3900886"/>
            <a:ext cx="2910059" cy="21825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5" y="3893543"/>
            <a:ext cx="3512182" cy="21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77" y="2377818"/>
            <a:ext cx="1142371" cy="5281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Блок-схема: несколько документов 22"/>
          <p:cNvSpPr/>
          <p:nvPr/>
        </p:nvSpPr>
        <p:spPr>
          <a:xfrm>
            <a:off x="5209550" y="3968363"/>
            <a:ext cx="1385717" cy="622165"/>
          </a:xfrm>
          <a:prstGeom prst="flowChartMultidocument">
            <a:avLst/>
          </a:prstGeom>
          <a:ln>
            <a:solidFill>
              <a:schemeClr val="tx2">
                <a:lumMod val="60000"/>
                <a:lumOff val="40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сделок на бирже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870" y="1768258"/>
            <a:ext cx="1440160" cy="584775"/>
          </a:xfrm>
          <a:prstGeom prst="rect">
            <a:avLst/>
          </a:prstGeom>
          <a:solidFill>
            <a:srgbClr val="92D050">
              <a:alpha val="63000"/>
            </a:srgbClr>
          </a:solidFill>
          <a:ln w="28575">
            <a:solidFill>
              <a:srgbClr val="00B05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Торговые сети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246" y="295231"/>
            <a:ext cx="2540314" cy="461665"/>
          </a:xfrm>
          <a:prstGeom prst="rect">
            <a:avLst/>
          </a:prstGeom>
          <a:solidFill>
            <a:srgbClr val="FF0000">
              <a:alpha val="32941"/>
            </a:srgbClr>
          </a:solidFill>
          <a:ln w="38100">
            <a:solidFill>
              <a:srgbClr val="FF000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Приморского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634" y="3223633"/>
            <a:ext cx="2550502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38100">
            <a:solidFill>
              <a:srgbClr val="0070C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«Биржа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sp>
        <p:nvSpPr>
          <p:cNvPr id="26" name="Загнутый угол 25"/>
          <p:cNvSpPr/>
          <p:nvPr/>
        </p:nvSpPr>
        <p:spPr>
          <a:xfrm>
            <a:off x="2874771" y="3915581"/>
            <a:ext cx="1084878" cy="727728"/>
          </a:xfrm>
          <a:prstGeom prst="foldedCorner">
            <a:avLst>
              <a:gd name="adj" fmla="val 15553"/>
            </a:avLst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заключенных Договоров</a:t>
            </a:r>
          </a:p>
        </p:txBody>
      </p:sp>
      <p:sp>
        <p:nvSpPr>
          <p:cNvPr id="24" name="Блок-схема: ручной ввод 23"/>
          <p:cNvSpPr/>
          <p:nvPr/>
        </p:nvSpPr>
        <p:spPr>
          <a:xfrm>
            <a:off x="4988004" y="4293355"/>
            <a:ext cx="1813275" cy="799347"/>
          </a:xfrm>
          <a:prstGeom prst="flowChartManualInpu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заключенных договоров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802148" y="3350494"/>
            <a:ext cx="121877" cy="935233"/>
          </a:xfrm>
          <a:prstGeom prst="rightArrow">
            <a:avLst>
              <a:gd name="adj1" fmla="val 47550"/>
              <a:gd name="adj2" fmla="val 47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4013278" y="4256029"/>
            <a:ext cx="899083" cy="151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9356229" y="4549257"/>
            <a:ext cx="1177475" cy="548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129668" y="4454955"/>
            <a:ext cx="71388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825024" y="4523059"/>
            <a:ext cx="1276352" cy="943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129668" y="3888228"/>
            <a:ext cx="0" cy="56672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0533704" y="3681247"/>
            <a:ext cx="1" cy="86801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нутый угол 77"/>
          <p:cNvSpPr/>
          <p:nvPr/>
        </p:nvSpPr>
        <p:spPr>
          <a:xfrm>
            <a:off x="8141246" y="4149075"/>
            <a:ext cx="1179984" cy="700473"/>
          </a:xfrm>
          <a:prstGeom prst="foldedCorner">
            <a:avLst>
              <a:gd name="adj" fmla="val 15553"/>
            </a:avLst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заключенных Договоров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2296149" y="1829762"/>
            <a:ext cx="218853" cy="953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915400" y="2301885"/>
            <a:ext cx="6227" cy="428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Загнутый угол 88"/>
          <p:cNvSpPr/>
          <p:nvPr/>
        </p:nvSpPr>
        <p:spPr>
          <a:xfrm>
            <a:off x="7780096" y="2738370"/>
            <a:ext cx="1472615" cy="644652"/>
          </a:xfrm>
          <a:prstGeom prst="foldedCorner">
            <a:avLst>
              <a:gd name="adj" fmla="val 15553"/>
            </a:avLst>
          </a:prstGeom>
          <a:solidFill>
            <a:schemeClr val="accent2">
              <a:alpha val="1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на сделку на продажу товара на условиях фьючерсного контракта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8915400" y="2311373"/>
            <a:ext cx="491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трелка вправо 90"/>
          <p:cNvSpPr/>
          <p:nvPr/>
        </p:nvSpPr>
        <p:spPr>
          <a:xfrm rot="5400000" flipH="1">
            <a:off x="5791243" y="899047"/>
            <a:ext cx="143689" cy="966537"/>
          </a:xfrm>
          <a:prstGeom prst="rightArrow">
            <a:avLst>
              <a:gd name="adj1" fmla="val 47550"/>
              <a:gd name="adj2" fmla="val 47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4286951" y="1764767"/>
            <a:ext cx="265568" cy="698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Стрелка вправо 112"/>
          <p:cNvSpPr/>
          <p:nvPr/>
        </p:nvSpPr>
        <p:spPr>
          <a:xfrm>
            <a:off x="7380659" y="254166"/>
            <a:ext cx="255256" cy="54379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право 113"/>
          <p:cNvSpPr/>
          <p:nvPr/>
        </p:nvSpPr>
        <p:spPr>
          <a:xfrm flipH="1" flipV="1">
            <a:off x="4259628" y="234127"/>
            <a:ext cx="270513" cy="5582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822869" y="320425"/>
            <a:ext cx="3305653" cy="397032"/>
          </a:xfrm>
          <a:prstGeom prst="rect">
            <a:avLst/>
          </a:prstGeom>
          <a:solidFill>
            <a:srgbClr val="FFC000">
              <a:alpha val="33000"/>
            </a:srgbClr>
          </a:solidFill>
          <a:ln w="38100">
            <a:solidFill>
              <a:srgbClr val="FFC00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торговли Приморского края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2252" y="1586106"/>
            <a:ext cx="2540315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38100">
            <a:solidFill>
              <a:srgbClr val="0070C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«Дальневосточный аукционный рыбный дом»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91" y="2695013"/>
            <a:ext cx="1111315" cy="70559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43" y="2995562"/>
            <a:ext cx="1142371" cy="57118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29216" r="196" b="27451"/>
          <a:stretch/>
        </p:blipFill>
        <p:spPr>
          <a:xfrm>
            <a:off x="1569462" y="3369580"/>
            <a:ext cx="1120412" cy="48551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2" name="Загнутый угол 51"/>
          <p:cNvSpPr/>
          <p:nvPr/>
        </p:nvSpPr>
        <p:spPr>
          <a:xfrm>
            <a:off x="2565391" y="1653286"/>
            <a:ext cx="1683975" cy="394485"/>
          </a:xfrm>
          <a:prstGeom prst="foldedCorner">
            <a:avLst>
              <a:gd name="adj" fmla="val 15553"/>
            </a:avLst>
          </a:prstGeom>
          <a:solidFill>
            <a:schemeClr val="accent6">
              <a:lumMod val="40000"/>
              <a:lumOff val="60000"/>
              <a:alpha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 договора о брокерском обслуживании</a:t>
            </a:r>
          </a:p>
        </p:txBody>
      </p:sp>
      <p:sp>
        <p:nvSpPr>
          <p:cNvPr id="58" name="Загнутый угол 57"/>
          <p:cNvSpPr/>
          <p:nvPr/>
        </p:nvSpPr>
        <p:spPr>
          <a:xfrm>
            <a:off x="4884372" y="868909"/>
            <a:ext cx="1988734" cy="346892"/>
          </a:xfrm>
          <a:prstGeom prst="foldedCorner">
            <a:avLst>
              <a:gd name="adj" fmla="val 15553"/>
            </a:avLst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Ежедневное информирование  о заключенных сделках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Загнутый угол 80"/>
          <p:cNvSpPr/>
          <p:nvPr/>
        </p:nvSpPr>
        <p:spPr>
          <a:xfrm>
            <a:off x="10856802" y="5714580"/>
            <a:ext cx="814812" cy="647356"/>
          </a:xfrm>
          <a:prstGeom prst="foldedCorner">
            <a:avLst>
              <a:gd name="adj" fmla="val 15553"/>
            </a:avLst>
          </a:prstGeom>
          <a:solidFill>
            <a:srgbClr val="00B05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на выдачу или отгрузку товара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flipH="1" flipV="1">
            <a:off x="9271753" y="6219421"/>
            <a:ext cx="1589277" cy="92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11146440" y="3706910"/>
            <a:ext cx="0" cy="200767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1085482" y="4672897"/>
            <a:ext cx="0" cy="150257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Загнутый угол 97"/>
          <p:cNvSpPr/>
          <p:nvPr/>
        </p:nvSpPr>
        <p:spPr>
          <a:xfrm>
            <a:off x="2050062" y="5880053"/>
            <a:ext cx="1057197" cy="610451"/>
          </a:xfrm>
          <a:prstGeom prst="foldedCorner">
            <a:avLst>
              <a:gd name="adj" fmla="val 15553"/>
            </a:avLst>
          </a:prstGeom>
          <a:solidFill>
            <a:srgbClr val="00B05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товара в розничные сети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1105909" y="6175467"/>
            <a:ext cx="923727" cy="98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382461" y="5675254"/>
            <a:ext cx="799265" cy="276999"/>
          </a:xfrm>
          <a:prstGeom prst="rect">
            <a:avLst/>
          </a:prstGeom>
          <a:solidFill>
            <a:srgbClr val="00B0F0">
              <a:alpha val="63000"/>
            </a:srgbClr>
          </a:solidFill>
          <a:ln w="28575">
            <a:solidFill>
              <a:srgbClr val="00B0F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Склады</a:t>
            </a:r>
          </a:p>
        </p:txBody>
      </p:sp>
      <p:sp>
        <p:nvSpPr>
          <p:cNvPr id="104" name="Загнутый угол 103"/>
          <p:cNvSpPr/>
          <p:nvPr/>
        </p:nvSpPr>
        <p:spPr>
          <a:xfrm>
            <a:off x="3589913" y="4794781"/>
            <a:ext cx="1214144" cy="789380"/>
          </a:xfrm>
          <a:prstGeom prst="foldedCorner">
            <a:avLst>
              <a:gd name="adj" fmla="val 15553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за поставленный товар на условиях фьючерсного контракта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1902577" y="3855092"/>
            <a:ext cx="11670" cy="137213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914626" y="5227226"/>
            <a:ext cx="1633047" cy="1311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104" idx="3"/>
          </p:cNvCxnSpPr>
          <p:nvPr/>
        </p:nvCxnSpPr>
        <p:spPr>
          <a:xfrm flipV="1">
            <a:off x="4804057" y="5179025"/>
            <a:ext cx="5974108" cy="1044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10823270" y="3661585"/>
            <a:ext cx="8601" cy="152788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15014" y="371204"/>
            <a:ext cx="3066910" cy="397032"/>
          </a:xfrm>
          <a:prstGeom prst="rect">
            <a:avLst/>
          </a:prstGeom>
          <a:solidFill>
            <a:srgbClr val="FFC000">
              <a:alpha val="33000"/>
            </a:srgbClr>
          </a:solidFill>
          <a:ln w="38100">
            <a:solidFill>
              <a:srgbClr val="FFC00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Приморского края</a:t>
            </a:r>
          </a:p>
        </p:txBody>
      </p:sp>
      <p:sp>
        <p:nvSpPr>
          <p:cNvPr id="71" name="Стрелка вправо 70"/>
          <p:cNvSpPr/>
          <p:nvPr/>
        </p:nvSpPr>
        <p:spPr>
          <a:xfrm rot="5400000">
            <a:off x="5817801" y="2593080"/>
            <a:ext cx="121877" cy="935233"/>
          </a:xfrm>
          <a:prstGeom prst="rightArrow">
            <a:avLst>
              <a:gd name="adj1" fmla="val 47550"/>
              <a:gd name="adj2" fmla="val 47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агнутый угол 74"/>
          <p:cNvSpPr/>
          <p:nvPr/>
        </p:nvSpPr>
        <p:spPr>
          <a:xfrm>
            <a:off x="4632252" y="2601346"/>
            <a:ext cx="2548901" cy="323356"/>
          </a:xfrm>
          <a:prstGeom prst="foldedCorner">
            <a:avLst>
              <a:gd name="adj" fmla="val 15553"/>
            </a:avLst>
          </a:prstGeom>
          <a:solidFill>
            <a:schemeClr val="accent6">
              <a:lumMod val="40000"/>
              <a:lumOff val="60000"/>
              <a:alpha val="1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сделок на Бирже в режиме онлайн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41634" y="2172874"/>
            <a:ext cx="254031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38100">
            <a:solidFill>
              <a:srgbClr val="0070C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ООО АКТИВ-ИНВЕСТ»</a:t>
            </a:r>
          </a:p>
        </p:txBody>
      </p:sp>
      <p:sp>
        <p:nvSpPr>
          <p:cNvPr id="62" name="Загнутый угол 61"/>
          <p:cNvSpPr/>
          <p:nvPr/>
        </p:nvSpPr>
        <p:spPr>
          <a:xfrm>
            <a:off x="7472926" y="1461759"/>
            <a:ext cx="1683975" cy="442668"/>
          </a:xfrm>
          <a:prstGeom prst="foldedCorner">
            <a:avLst>
              <a:gd name="adj" fmla="val 15553"/>
            </a:avLst>
          </a:prstGeom>
          <a:solidFill>
            <a:schemeClr val="accent6">
              <a:lumMod val="40000"/>
              <a:lumOff val="60000"/>
              <a:alpha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договора о брокерском обслуживании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8721007" y="2103902"/>
            <a:ext cx="68636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8707550" y="1905920"/>
            <a:ext cx="13457" cy="2075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7207370" y="2236949"/>
            <a:ext cx="601835" cy="86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7804452" y="1906850"/>
            <a:ext cx="4753" cy="3220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59" y="2789643"/>
            <a:ext cx="1337406" cy="8916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06" y="2188850"/>
            <a:ext cx="1351622" cy="90108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407367" y="1790275"/>
            <a:ext cx="1965181" cy="646331"/>
          </a:xfrm>
          <a:prstGeom prst="rect">
            <a:avLst/>
          </a:prstGeom>
          <a:solidFill>
            <a:srgbClr val="92D050">
              <a:alpha val="63000"/>
            </a:srgbClr>
          </a:solidFill>
          <a:ln w="28575">
            <a:solidFill>
              <a:srgbClr val="00B050">
                <a:alpha val="78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Производители сельскохозяйственной продукции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7212525" y="2350385"/>
            <a:ext cx="778950" cy="11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8013415" y="2362200"/>
            <a:ext cx="952" cy="368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9" y="3905198"/>
            <a:ext cx="1150987" cy="767699"/>
          </a:xfrm>
          <a:prstGeom prst="rect">
            <a:avLst/>
          </a:prstGeom>
        </p:spPr>
      </p:pic>
      <p:sp>
        <p:nvSpPr>
          <p:cNvPr id="111" name="Загнутый угол 110"/>
          <p:cNvSpPr/>
          <p:nvPr/>
        </p:nvSpPr>
        <p:spPr>
          <a:xfrm>
            <a:off x="2619040" y="2138672"/>
            <a:ext cx="1472615" cy="644652"/>
          </a:xfrm>
          <a:prstGeom prst="foldedCorner">
            <a:avLst>
              <a:gd name="adj" fmla="val 15553"/>
            </a:avLst>
          </a:prstGeom>
          <a:solidFill>
            <a:schemeClr val="accent2">
              <a:alpha val="1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на сделку на покупку товара на условиях фьючерсного контракта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 flipV="1">
            <a:off x="2334419" y="2297116"/>
            <a:ext cx="254045" cy="476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4419735" y="1930201"/>
            <a:ext cx="201497" cy="2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4132606" y="2431837"/>
            <a:ext cx="254045" cy="476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4398914" y="1968458"/>
            <a:ext cx="999" cy="47977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Рисунок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3" y="5662110"/>
            <a:ext cx="1632972" cy="918547"/>
          </a:xfrm>
          <a:prstGeom prst="rect">
            <a:avLst/>
          </a:prstGeom>
        </p:spPr>
      </p:pic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3085810" y="6203340"/>
            <a:ext cx="4558873" cy="2536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1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4201"/>
            <a:ext cx="10515600" cy="4445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схемы реализации продукции с использованием механизма биржевых торгов: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3409950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Торговые сети, расположенные на территории Приморского края имеют возможность выбирать и ежедневно через АО «ДАРД» закупать интересующую их продукцию из представленного на биржевых торгах ассортимента, в том числе с поставкой в будущем периоде.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предприятия Приморского края имеют возможность реализовывать через ООО «АКТИВ-ИНВЕСТ» (дочерняя структура АО «ДАРД» производимую ими продукцию на условиях фьючерсного контракта, т.е. с отсроченным сроком поставки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Унифицируется процедура заключения договоров поставки, т.к. все существенные условия контракта и характеристики товара описаны в биржевых инструментах и введены биржевую систему «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TRADEX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» на Бирже «Санкт-Петербург».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Сокращается время на заключение сделок купли-продажи сельхозпродукции, т.к. биржевые сделки заключаются в электронном виде в режиме онлайн.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Упрощается процедура заключения договоров поставки и ведения бухгалтерского учета, т.к. биржевая выписка (поступает в адрес контрагентов в течение нескольких минут после заключения сделки) является контрактом по заключенной сделке.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ценах, объеме и ассортименте товаров, выставленных на торги, а также о заключенных сделках ежедневно поступает в Правительство Приморского края (Министерство промышленности и торговли, Министерство сельского хозяйства).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Движение денежных и товарных потоков в рамках проекта является абсолютно прозрачным в связи с чем, проект может быть поставлен под общественный контроль и вызвать доверие со стороны населения Дальнего Востока.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0100" y="4667249"/>
            <a:ext cx="105156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взаиморасчетов по сделкам, заключаемым на Бирже на условиях фьючерсного контракта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0100" y="5086349"/>
            <a:ext cx="10515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(без механизма хеджирования рисков изменения цены на момент поставки).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5 дней с момента заключения биржевой сделки       Покупатель оплачивает Продавцу 10% от суммы сделки (задаток). Оставшаяся часть (90% от суммы сделки) оплачивается непосредственно перед поставкой (отгрузкой) товара. Товар отгружается Покупателю в сроки оговоренные контрактом, но не позднее 6 месяцев с момента заключения биржевой сделки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00100" y="5867397"/>
            <a:ext cx="10515600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(с механизмом хеджирования рисков изменения цены на момент поставки).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5 дней с момента заключения биржевой сделки       Покупатель оплачивает Продавцу 10% от суммы сделки (задаток). Оставшаяся часть оплачивается непосредственно перед поставкой (отгрузкой) товара и рассчитывается  (корректируется) исходя из рыночной цены на данный продукт (товар) на день поставки. Товар отгружается Покупателю в сроки оговоренные контрактом, но не позднее 6 месяцев с момента заключения биржевой сделки</a:t>
            </a:r>
          </a:p>
        </p:txBody>
      </p:sp>
    </p:spTree>
    <p:extLst>
      <p:ext uri="{BB962C8B-B14F-4D97-AF65-F5344CB8AC3E}">
        <p14:creationId xmlns:p14="http://schemas.microsoft.com/office/powerpoint/2010/main" val="11799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4201"/>
            <a:ext cx="10515600" cy="4445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регистрации на Бирже в качестве клиента брокера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38671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 – сельхозпроизводители, желающие реализовывать свою продукцию на биржевых торгах, направляют по электронной почте в адрес АО «Дальневосточный аукционный рыбный дом»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dvrb2014@mail.ru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с просьбой заключить договор о брокерском обслуживании на товарном рынке АО «Биржа «Санкт-Петербург» в отделе «сельскохозяйственная продукция» с приложением карточки компании.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«Дальневосточный аукционный рыбный дом» или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аффиллированная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с ним компания ООО «АКТИВ-ИНВЕСТ» подготовят и направят в адрес заявителя проект договора о брокерском обслуживании и анкету клиента участника биржевых торгов. В случае согласия, заявитель должен подписать договор о брокерском обслуживании и анкету клиента участника биржевых торгов и направить по электронной почте в адрес АО «Дальневосточный аукционный рыбный дом» (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dvrb2014@mail.ru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сканы подписанных документов с последующей досылкой оригиналов по почте.</a:t>
            </a:r>
          </a:p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 получении скан-копий  договора о брокерском обслуживании анкету клиента участника биржевых торгов АО «Дальневосточный аукционный рыбный дом» или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аффиллированная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с ним компания ООО «АКТИВ-ИНВЕСТ» осуществляю регистрацию компании-заявителя на товарном рынке АО «Биржа «Санкт-Петербург» в отделе «сельскохозяйственная продукция», о чем уведомляют заявителя письменно.. </a:t>
            </a:r>
          </a:p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продукции, посредством биржевых торгов, предприятия – сельхозпроизводители направляют в адрес брокера поручение на выставление заявки на продажу продукции и заключения сделки купли-продажи.</a:t>
            </a:r>
          </a:p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поручения, Брокер выставляет заявки на продажу продукции и в случае поступления встречной заявки (на покупку) проводит сделку и направляет своему клиенту выписку из реестра договоров о заключенной биржевой сделке.</a:t>
            </a:r>
          </a:p>
          <a:p>
            <a:pPr>
              <a:buFont typeface="+mj-lt"/>
              <a:buAutoNum type="arabicPeriod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торговых предприятий, не зарегистрированных на Бирже «Санкт-Петербург» в настоящее время осуществляется аналогичным образом</a:t>
            </a:r>
          </a:p>
          <a:p>
            <a:pPr marL="0" indent="0">
              <a:buNone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5381622"/>
            <a:ext cx="4924425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«Дальневосточный аукционный рыбный дом»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Лелюхин Сергей Егорович – 8 914 790-95-36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 отдела биржевых торгов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Мельниченко Алексей </a:t>
            </a: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Евгеньевич - 8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914 671-77-22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9175" y="5010150"/>
            <a:ext cx="105156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для справок: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86487" y="5394325"/>
            <a:ext cx="4924425" cy="78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«АКТИВ-ИНВЕСТ»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Камнева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Ада Юрьевна - 8 904 629-72-30</a:t>
            </a:r>
          </a:p>
        </p:txBody>
      </p:sp>
    </p:spTree>
    <p:extLst>
      <p:ext uri="{BB962C8B-B14F-4D97-AF65-F5344CB8AC3E}">
        <p14:creationId xmlns:p14="http://schemas.microsoft.com/office/powerpoint/2010/main" val="284691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863</Words>
  <Application>Microsoft Office PowerPoint</Application>
  <PresentationFormat>Широкоэкранный</PresentationFormat>
  <Paragraphs>55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      Организация биржевой торговли сельскохозяйственной продукцией на территории Приморского края с участием АО «Дальневосточный аукционный рыбный дом»</vt:lpstr>
      <vt:lpstr>Презентация PowerPoint</vt:lpstr>
      <vt:lpstr>Преимущества схемы реализации продукции с использованием механизма биржевых торгов:</vt:lpstr>
      <vt:lpstr>Порядок регистрации на Бирже в качестве клиента брокера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биржевой торговли Краткие итоги реализации Плана мероприятий («Дорожной карты») по системному развитию организованных торгов рыбной продукцией и продукцией из иных водных биологических ресурсов на 2019-2020 годы  (приложение к приказу ФАС от 28.06.2019 г. № 872/19) с участием АО «Дальневосточный аукционный рыбный дом»</dc:title>
  <dc:creator>user</dc:creator>
  <cp:lastModifiedBy>Ромаданова Татьяна Евгеньевна</cp:lastModifiedBy>
  <cp:revision>35</cp:revision>
  <dcterms:created xsi:type="dcterms:W3CDTF">2020-04-22T00:54:51Z</dcterms:created>
  <dcterms:modified xsi:type="dcterms:W3CDTF">2020-05-14T06:02:37Z</dcterms:modified>
</cp:coreProperties>
</file>