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6" r:id="rId3"/>
    <p:sldId id="291" r:id="rId4"/>
    <p:sldId id="308" r:id="rId5"/>
    <p:sldId id="319" r:id="rId6"/>
    <p:sldId id="315" r:id="rId7"/>
    <p:sldId id="317" r:id="rId8"/>
    <p:sldId id="286" r:id="rId9"/>
    <p:sldId id="301" r:id="rId10"/>
    <p:sldId id="316" r:id="rId11"/>
    <p:sldId id="310" r:id="rId12"/>
    <p:sldId id="311" r:id="rId13"/>
    <p:sldId id="312" r:id="rId14"/>
    <p:sldId id="314" r:id="rId15"/>
    <p:sldId id="306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16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здалкин Владимир Алексеевич" initials="БВА" lastIdx="4" clrIdx="0">
    <p:extLst/>
  </p:cmAuthor>
  <p:cmAuthor id="2" name="Давлетшин Артур Нилович" initials="ДАН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3816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vbuzdalkin\AppData\Local\Microsoft\Windows\INetCache\Content.Outlook\2QJRB72H\&#1051;&#1080;&#1089;&#1090;%20Microsoft%20Excel%20(004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vbuzdalkin\AppData\Local\Microsoft\Windows\INetCache\Content.Outlook\2QJRB72H\&#1051;&#1080;&#1089;&#1090;%20Microsoft%20Excel%20(004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vbuzdalkin\AppData\Local\Microsoft\Windows\INetCache\Content.Outlook\2QJRB72H\&#1051;&#1080;&#1089;&#1090;%20Microsoft%20Excel%20(00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pattFill prst="lt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val>
            <c:numRef>
              <c:f>'25.10.2019'!$D$8:$D$90</c:f>
              <c:numCache>
                <c:formatCode>#,##0.00</c:formatCode>
                <c:ptCount val="83"/>
                <c:pt idx="0">
                  <c:v>68894</c:v>
                </c:pt>
                <c:pt idx="1">
                  <c:v>68894</c:v>
                </c:pt>
                <c:pt idx="2">
                  <c:v>68894</c:v>
                </c:pt>
                <c:pt idx="3">
                  <c:v>68894</c:v>
                </c:pt>
                <c:pt idx="4">
                  <c:v>68894</c:v>
                </c:pt>
                <c:pt idx="5">
                  <c:v>68894</c:v>
                </c:pt>
                <c:pt idx="6">
                  <c:v>68894</c:v>
                </c:pt>
                <c:pt idx="7">
                  <c:v>68894</c:v>
                </c:pt>
                <c:pt idx="8">
                  <c:v>68894</c:v>
                </c:pt>
                <c:pt idx="9">
                  <c:v>68894</c:v>
                </c:pt>
                <c:pt idx="10">
                  <c:v>68894</c:v>
                </c:pt>
                <c:pt idx="11">
                  <c:v>68894</c:v>
                </c:pt>
                <c:pt idx="12">
                  <c:v>68894</c:v>
                </c:pt>
                <c:pt idx="13">
                  <c:v>68894</c:v>
                </c:pt>
                <c:pt idx="14">
                  <c:v>68894</c:v>
                </c:pt>
                <c:pt idx="15">
                  <c:v>68894</c:v>
                </c:pt>
                <c:pt idx="16">
                  <c:v>68894</c:v>
                </c:pt>
                <c:pt idx="17">
                  <c:v>68894</c:v>
                </c:pt>
                <c:pt idx="18">
                  <c:v>68894</c:v>
                </c:pt>
                <c:pt idx="19">
                  <c:v>68894</c:v>
                </c:pt>
                <c:pt idx="20">
                  <c:v>68894</c:v>
                </c:pt>
                <c:pt idx="21">
                  <c:v>68894</c:v>
                </c:pt>
                <c:pt idx="22">
                  <c:v>68894</c:v>
                </c:pt>
                <c:pt idx="23">
                  <c:v>68894</c:v>
                </c:pt>
                <c:pt idx="24">
                  <c:v>68894</c:v>
                </c:pt>
                <c:pt idx="25">
                  <c:v>68894</c:v>
                </c:pt>
                <c:pt idx="26">
                  <c:v>68894</c:v>
                </c:pt>
                <c:pt idx="27">
                  <c:v>68894</c:v>
                </c:pt>
                <c:pt idx="28">
                  <c:v>68894</c:v>
                </c:pt>
                <c:pt idx="29">
                  <c:v>68894</c:v>
                </c:pt>
                <c:pt idx="30">
                  <c:v>68894</c:v>
                </c:pt>
                <c:pt idx="31">
                  <c:v>68894</c:v>
                </c:pt>
                <c:pt idx="32">
                  <c:v>68894</c:v>
                </c:pt>
                <c:pt idx="33">
                  <c:v>68894</c:v>
                </c:pt>
                <c:pt idx="34">
                  <c:v>68894</c:v>
                </c:pt>
                <c:pt idx="35">
                  <c:v>68894</c:v>
                </c:pt>
                <c:pt idx="36">
                  <c:v>68894</c:v>
                </c:pt>
                <c:pt idx="37">
                  <c:v>68894</c:v>
                </c:pt>
                <c:pt idx="38">
                  <c:v>68894</c:v>
                </c:pt>
                <c:pt idx="39">
                  <c:v>68894</c:v>
                </c:pt>
                <c:pt idx="40">
                  <c:v>68894</c:v>
                </c:pt>
                <c:pt idx="41">
                  <c:v>68894</c:v>
                </c:pt>
                <c:pt idx="42">
                  <c:v>68894</c:v>
                </c:pt>
                <c:pt idx="43">
                  <c:v>68894</c:v>
                </c:pt>
                <c:pt idx="44">
                  <c:v>68894</c:v>
                </c:pt>
                <c:pt idx="45">
                  <c:v>68894</c:v>
                </c:pt>
                <c:pt idx="46">
                  <c:v>68894</c:v>
                </c:pt>
                <c:pt idx="47">
                  <c:v>68894</c:v>
                </c:pt>
                <c:pt idx="48">
                  <c:v>68894</c:v>
                </c:pt>
                <c:pt idx="49">
                  <c:v>68894</c:v>
                </c:pt>
                <c:pt idx="50">
                  <c:v>68894</c:v>
                </c:pt>
                <c:pt idx="51">
                  <c:v>68894</c:v>
                </c:pt>
                <c:pt idx="52">
                  <c:v>68894</c:v>
                </c:pt>
                <c:pt idx="53">
                  <c:v>68894</c:v>
                </c:pt>
                <c:pt idx="54">
                  <c:v>68894</c:v>
                </c:pt>
                <c:pt idx="55">
                  <c:v>68894</c:v>
                </c:pt>
                <c:pt idx="56">
                  <c:v>68894</c:v>
                </c:pt>
                <c:pt idx="57">
                  <c:v>68894</c:v>
                </c:pt>
                <c:pt idx="58">
                  <c:v>68894</c:v>
                </c:pt>
                <c:pt idx="59">
                  <c:v>68894</c:v>
                </c:pt>
                <c:pt idx="60">
                  <c:v>68894</c:v>
                </c:pt>
                <c:pt idx="61">
                  <c:v>68894</c:v>
                </c:pt>
                <c:pt idx="62">
                  <c:v>68894</c:v>
                </c:pt>
                <c:pt idx="63">
                  <c:v>68894</c:v>
                </c:pt>
                <c:pt idx="64">
                  <c:v>68894</c:v>
                </c:pt>
                <c:pt idx="65">
                  <c:v>68894</c:v>
                </c:pt>
                <c:pt idx="66">
                  <c:v>68894</c:v>
                </c:pt>
                <c:pt idx="67">
                  <c:v>68894</c:v>
                </c:pt>
                <c:pt idx="68">
                  <c:v>68894</c:v>
                </c:pt>
                <c:pt idx="69">
                  <c:v>68894</c:v>
                </c:pt>
                <c:pt idx="70">
                  <c:v>68894</c:v>
                </c:pt>
                <c:pt idx="71">
                  <c:v>68894</c:v>
                </c:pt>
                <c:pt idx="72">
                  <c:v>68894</c:v>
                </c:pt>
                <c:pt idx="73">
                  <c:v>68894</c:v>
                </c:pt>
                <c:pt idx="74">
                  <c:v>68894</c:v>
                </c:pt>
                <c:pt idx="75">
                  <c:v>68894</c:v>
                </c:pt>
                <c:pt idx="76">
                  <c:v>68894</c:v>
                </c:pt>
                <c:pt idx="77">
                  <c:v>68894</c:v>
                </c:pt>
                <c:pt idx="78">
                  <c:v>68894</c:v>
                </c:pt>
                <c:pt idx="79">
                  <c:v>68894</c:v>
                </c:pt>
                <c:pt idx="80">
                  <c:v>68894</c:v>
                </c:pt>
                <c:pt idx="81">
                  <c:v>68894</c:v>
                </c:pt>
                <c:pt idx="82">
                  <c:v>68894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85600"/>
        <c:axId val="50587136"/>
      </c:areaChart>
      <c:catAx>
        <c:axId val="5058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50587136"/>
        <c:crosses val="autoZero"/>
        <c:auto val="1"/>
        <c:lblAlgn val="ctr"/>
        <c:lblOffset val="100"/>
        <c:noMultiLvlLbl val="0"/>
      </c:catAx>
      <c:valAx>
        <c:axId val="50587136"/>
        <c:scaling>
          <c:orientation val="minMax"/>
          <c:max val="12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85600"/>
        <c:crosses val="autoZero"/>
        <c:crossBetween val="midCat"/>
        <c:majorUnit val="30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pattFill prst="ltUpDiag">
              <a:fgClr>
                <a:srgbClr val="007853"/>
              </a:fgClr>
              <a:bgClr>
                <a:schemeClr val="bg1"/>
              </a:bgClr>
            </a:pattFill>
            <a:ln>
              <a:noFill/>
            </a:ln>
            <a:effectLst/>
          </c:spPr>
          <c:val>
            <c:numRef>
              <c:f>'25.10.2019'!$F$8:$F$90</c:f>
              <c:numCache>
                <c:formatCode>#,##0.00</c:formatCode>
                <c:ptCount val="83"/>
                <c:pt idx="0">
                  <c:v>76156.460000000006</c:v>
                </c:pt>
                <c:pt idx="1">
                  <c:v>75495.649999999994</c:v>
                </c:pt>
                <c:pt idx="2">
                  <c:v>75792.929999999993</c:v>
                </c:pt>
                <c:pt idx="3">
                  <c:v>75143.86</c:v>
                </c:pt>
                <c:pt idx="4">
                  <c:v>75429.39</c:v>
                </c:pt>
                <c:pt idx="5">
                  <c:v>75247.63</c:v>
                </c:pt>
                <c:pt idx="6">
                  <c:v>74616.179999999993</c:v>
                </c:pt>
                <c:pt idx="7">
                  <c:v>74884.09</c:v>
                </c:pt>
                <c:pt idx="8">
                  <c:v>74264.39</c:v>
                </c:pt>
                <c:pt idx="9">
                  <c:v>74529.48</c:v>
                </c:pt>
                <c:pt idx="10">
                  <c:v>74347.710000000006</c:v>
                </c:pt>
                <c:pt idx="11">
                  <c:v>72904.22</c:v>
                </c:pt>
                <c:pt idx="12">
                  <c:v>73984.179999999993</c:v>
                </c:pt>
                <c:pt idx="13">
                  <c:v>73393.539999999994</c:v>
                </c:pt>
                <c:pt idx="14">
                  <c:v>73620.639999999999</c:v>
                </c:pt>
                <c:pt idx="15">
                  <c:v>73041.75</c:v>
                </c:pt>
                <c:pt idx="16">
                  <c:v>73257.11</c:v>
                </c:pt>
                <c:pt idx="17">
                  <c:v>73075.34</c:v>
                </c:pt>
                <c:pt idx="18">
                  <c:v>72514.070000000007</c:v>
                </c:pt>
                <c:pt idx="19">
                  <c:v>72711.81</c:v>
                </c:pt>
                <c:pt idx="20">
                  <c:v>72162.28</c:v>
                </c:pt>
                <c:pt idx="21">
                  <c:v>72358.98</c:v>
                </c:pt>
                <c:pt idx="22">
                  <c:v>72177.210000000006</c:v>
                </c:pt>
                <c:pt idx="23">
                  <c:v>70944.05</c:v>
                </c:pt>
                <c:pt idx="24">
                  <c:v>71813.679999999993</c:v>
                </c:pt>
                <c:pt idx="25">
                  <c:v>71293.16</c:v>
                </c:pt>
                <c:pt idx="26">
                  <c:v>71450.149999999994</c:v>
                </c:pt>
                <c:pt idx="27">
                  <c:v>70941.37</c:v>
                </c:pt>
                <c:pt idx="28">
                  <c:v>71086.61</c:v>
                </c:pt>
                <c:pt idx="29">
                  <c:v>70904.850000000006</c:v>
                </c:pt>
                <c:pt idx="30">
                  <c:v>70413.679999999993</c:v>
                </c:pt>
                <c:pt idx="31">
                  <c:v>70541.31</c:v>
                </c:pt>
                <c:pt idx="32">
                  <c:v>70061.89</c:v>
                </c:pt>
                <c:pt idx="33">
                  <c:v>70188.479999999996</c:v>
                </c:pt>
                <c:pt idx="34">
                  <c:v>70006.710000000006</c:v>
                </c:pt>
                <c:pt idx="35">
                  <c:v>68983.89</c:v>
                </c:pt>
                <c:pt idx="36">
                  <c:v>69643.179999999993</c:v>
                </c:pt>
                <c:pt idx="37">
                  <c:v>69192.78</c:v>
                </c:pt>
                <c:pt idx="38">
                  <c:v>69279.649999999994</c:v>
                </c:pt>
                <c:pt idx="39">
                  <c:v>68840.990000000005</c:v>
                </c:pt>
                <c:pt idx="40">
                  <c:v>68916.11</c:v>
                </c:pt>
                <c:pt idx="41">
                  <c:v>68734.350000000006</c:v>
                </c:pt>
                <c:pt idx="42">
                  <c:v>68313.3</c:v>
                </c:pt>
                <c:pt idx="43">
                  <c:v>68370.81</c:v>
                </c:pt>
                <c:pt idx="44">
                  <c:v>67961.509999999995</c:v>
                </c:pt>
                <c:pt idx="45">
                  <c:v>68017.98</c:v>
                </c:pt>
                <c:pt idx="46">
                  <c:v>67836.210000000006</c:v>
                </c:pt>
                <c:pt idx="47">
                  <c:v>67233.94</c:v>
                </c:pt>
                <c:pt idx="48">
                  <c:v>67472.679999999993</c:v>
                </c:pt>
                <c:pt idx="49">
                  <c:v>67092.39</c:v>
                </c:pt>
                <c:pt idx="50">
                  <c:v>67109.149999999994</c:v>
                </c:pt>
                <c:pt idx="51">
                  <c:v>66740.600000000006</c:v>
                </c:pt>
                <c:pt idx="52">
                  <c:v>66745.61</c:v>
                </c:pt>
                <c:pt idx="53">
                  <c:v>66563.850000000006</c:v>
                </c:pt>
                <c:pt idx="54">
                  <c:v>66212.92</c:v>
                </c:pt>
                <c:pt idx="55">
                  <c:v>66200.31</c:v>
                </c:pt>
                <c:pt idx="56">
                  <c:v>65861.13</c:v>
                </c:pt>
                <c:pt idx="57">
                  <c:v>65847.48</c:v>
                </c:pt>
                <c:pt idx="58">
                  <c:v>65665.710000000006</c:v>
                </c:pt>
                <c:pt idx="59">
                  <c:v>65063.55</c:v>
                </c:pt>
                <c:pt idx="60">
                  <c:v>65302.18</c:v>
                </c:pt>
                <c:pt idx="61">
                  <c:v>64992.01</c:v>
                </c:pt>
                <c:pt idx="62">
                  <c:v>64938.65</c:v>
                </c:pt>
                <c:pt idx="63">
                  <c:v>64640.22</c:v>
                </c:pt>
                <c:pt idx="64">
                  <c:v>64575.11</c:v>
                </c:pt>
                <c:pt idx="65">
                  <c:v>64393.35</c:v>
                </c:pt>
                <c:pt idx="66">
                  <c:v>64112.54</c:v>
                </c:pt>
                <c:pt idx="67">
                  <c:v>64029.81</c:v>
                </c:pt>
                <c:pt idx="68">
                  <c:v>63760.75</c:v>
                </c:pt>
                <c:pt idx="69">
                  <c:v>63676.98</c:v>
                </c:pt>
                <c:pt idx="70">
                  <c:v>63495.22</c:v>
                </c:pt>
                <c:pt idx="71">
                  <c:v>63103.38</c:v>
                </c:pt>
                <c:pt idx="72">
                  <c:v>63131.68</c:v>
                </c:pt>
                <c:pt idx="73">
                  <c:v>62891.63</c:v>
                </c:pt>
                <c:pt idx="74">
                  <c:v>62768.15</c:v>
                </c:pt>
                <c:pt idx="75">
                  <c:v>62539.839999999997</c:v>
                </c:pt>
                <c:pt idx="76">
                  <c:v>62404.62</c:v>
                </c:pt>
                <c:pt idx="77">
                  <c:v>62222.85</c:v>
                </c:pt>
                <c:pt idx="78">
                  <c:v>62012.15</c:v>
                </c:pt>
                <c:pt idx="79">
                  <c:v>61859.32</c:v>
                </c:pt>
                <c:pt idx="80">
                  <c:v>61660.36</c:v>
                </c:pt>
                <c:pt idx="81">
                  <c:v>61506.48</c:v>
                </c:pt>
                <c:pt idx="82">
                  <c:v>61324.72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87456"/>
        <c:axId val="50788992"/>
      </c:areaChart>
      <c:catAx>
        <c:axId val="5078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50788992"/>
        <c:crosses val="autoZero"/>
        <c:auto val="1"/>
        <c:lblAlgn val="ctr"/>
        <c:lblOffset val="100"/>
        <c:noMultiLvlLbl val="0"/>
      </c:catAx>
      <c:valAx>
        <c:axId val="50788992"/>
        <c:scaling>
          <c:orientation val="minMax"/>
          <c:max val="12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87456"/>
        <c:crosses val="autoZero"/>
        <c:crossBetween val="midCat"/>
        <c:majorUnit val="30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val>
            <c:numRef>
              <c:f>'25.10.2019'!$H$7:$H$54</c:f>
              <c:numCache>
                <c:formatCode>#,##0.00</c:formatCode>
                <c:ptCount val="48"/>
                <c:pt idx="0">
                  <c:v>40334</c:v>
                </c:pt>
                <c:pt idx="1">
                  <c:v>40334</c:v>
                </c:pt>
                <c:pt idx="2">
                  <c:v>40334</c:v>
                </c:pt>
                <c:pt idx="3">
                  <c:v>40334</c:v>
                </c:pt>
                <c:pt idx="4">
                  <c:v>40334</c:v>
                </c:pt>
                <c:pt idx="5">
                  <c:v>40334</c:v>
                </c:pt>
                <c:pt idx="6">
                  <c:v>40334</c:v>
                </c:pt>
                <c:pt idx="7">
                  <c:v>107556</c:v>
                </c:pt>
                <c:pt idx="8">
                  <c:v>107556</c:v>
                </c:pt>
                <c:pt idx="9">
                  <c:v>107556</c:v>
                </c:pt>
                <c:pt idx="10">
                  <c:v>107556</c:v>
                </c:pt>
                <c:pt idx="11">
                  <c:v>107556</c:v>
                </c:pt>
                <c:pt idx="12">
                  <c:v>40334</c:v>
                </c:pt>
                <c:pt idx="13">
                  <c:v>40334</c:v>
                </c:pt>
                <c:pt idx="14">
                  <c:v>40334</c:v>
                </c:pt>
                <c:pt idx="15">
                  <c:v>40334</c:v>
                </c:pt>
                <c:pt idx="16">
                  <c:v>40334</c:v>
                </c:pt>
                <c:pt idx="17">
                  <c:v>40334</c:v>
                </c:pt>
                <c:pt idx="18">
                  <c:v>40334</c:v>
                </c:pt>
                <c:pt idx="19">
                  <c:v>107556</c:v>
                </c:pt>
                <c:pt idx="20">
                  <c:v>107556</c:v>
                </c:pt>
                <c:pt idx="21">
                  <c:v>107556</c:v>
                </c:pt>
                <c:pt idx="22">
                  <c:v>107556</c:v>
                </c:pt>
                <c:pt idx="23">
                  <c:v>107556</c:v>
                </c:pt>
                <c:pt idx="24">
                  <c:v>40334</c:v>
                </c:pt>
                <c:pt idx="25">
                  <c:v>40334</c:v>
                </c:pt>
                <c:pt idx="26">
                  <c:v>40334</c:v>
                </c:pt>
                <c:pt idx="27">
                  <c:v>40334</c:v>
                </c:pt>
                <c:pt idx="28">
                  <c:v>40334</c:v>
                </c:pt>
                <c:pt idx="29">
                  <c:v>40334</c:v>
                </c:pt>
                <c:pt idx="30">
                  <c:v>40334</c:v>
                </c:pt>
                <c:pt idx="31">
                  <c:v>107556</c:v>
                </c:pt>
                <c:pt idx="32">
                  <c:v>107556</c:v>
                </c:pt>
                <c:pt idx="33">
                  <c:v>107556</c:v>
                </c:pt>
                <c:pt idx="34">
                  <c:v>107556</c:v>
                </c:pt>
                <c:pt idx="35">
                  <c:v>107556</c:v>
                </c:pt>
                <c:pt idx="36">
                  <c:v>40334</c:v>
                </c:pt>
                <c:pt idx="37">
                  <c:v>40334</c:v>
                </c:pt>
                <c:pt idx="38">
                  <c:v>40334</c:v>
                </c:pt>
                <c:pt idx="39">
                  <c:v>40334</c:v>
                </c:pt>
                <c:pt idx="40">
                  <c:v>40334</c:v>
                </c:pt>
                <c:pt idx="41">
                  <c:v>40334</c:v>
                </c:pt>
                <c:pt idx="42">
                  <c:v>40334</c:v>
                </c:pt>
                <c:pt idx="43">
                  <c:v>107556</c:v>
                </c:pt>
                <c:pt idx="44">
                  <c:v>107556</c:v>
                </c:pt>
                <c:pt idx="45">
                  <c:v>107556</c:v>
                </c:pt>
                <c:pt idx="46">
                  <c:v>107556</c:v>
                </c:pt>
                <c:pt idx="47">
                  <c:v>107556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98912"/>
        <c:axId val="51400704"/>
      </c:areaChart>
      <c:catAx>
        <c:axId val="5139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51400704"/>
        <c:crosses val="autoZero"/>
        <c:auto val="1"/>
        <c:lblAlgn val="ctr"/>
        <c:lblOffset val="100"/>
        <c:noMultiLvlLbl val="0"/>
      </c:catAx>
      <c:valAx>
        <c:axId val="5140070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98912"/>
        <c:crosses val="autoZero"/>
        <c:crossBetween val="midCat"/>
        <c:majorUnit val="30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0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0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2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6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0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5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0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7E99-7EC0-4653-926F-3C068BF8E3F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D33F-3662-4CE6-A1C2-6F66E930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0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886632" y="1091381"/>
            <a:ext cx="2509742" cy="2525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3352800" y="4449860"/>
            <a:ext cx="18897600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1200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лизинговые решения </a:t>
            </a:r>
            <a:r>
              <a:rPr lang="ru-RU" sz="3000" b="0" kern="1200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0" kern="1200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0" kern="1200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бизнеса</a:t>
            </a:r>
            <a:endParaRPr sz="3000" b="0" kern="1200" spc="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418380"/>
            <a:ext cx="6795769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</p:spTree>
    <p:extLst>
      <p:ext uri="{BB962C8B-B14F-4D97-AF65-F5344CB8AC3E}">
        <p14:creationId xmlns:p14="http://schemas.microsoft.com/office/powerpoint/2010/main" val="33522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Диаграм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264733"/>
              </p:ext>
            </p:extLst>
          </p:nvPr>
        </p:nvGraphicFramePr>
        <p:xfrm>
          <a:off x="393117" y="409913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8407659" y="2494171"/>
            <a:ext cx="3578467" cy="433417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56105" y="2496847"/>
            <a:ext cx="3578467" cy="433417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2023" y="2497266"/>
            <a:ext cx="3578467" cy="416183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3715" y="260791"/>
            <a:ext cx="44626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Гибкие графики платежей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748" y="2960797"/>
            <a:ext cx="342115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ctr"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всех ежемесячных платежей равна друг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03947" y="2895638"/>
            <a:ext cx="362126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ctr">
              <a:lnSpc>
                <a:spcPct val="11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Размер каждого последующего лизингового платежа по лизинговому договору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уменьшается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14667" y="2861983"/>
            <a:ext cx="35771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ctr">
              <a:lnSpc>
                <a:spcPct val="120000"/>
              </a:lnSpc>
              <a:buClr>
                <a:srgbClr val="007853"/>
              </a:buClr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лизинговых платежей в уменьшенном размере, в  месяцы активной сельскохозяйственной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5437" y="2529601"/>
            <a:ext cx="2080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Аннуитетный</a:t>
            </a:r>
            <a:r>
              <a:rPr lang="ru-RU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44396" y="2556559"/>
            <a:ext cx="2165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Регрессивный </a:t>
            </a:r>
            <a:r>
              <a:rPr lang="ru-RU" b="1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61237" y="2532459"/>
            <a:ext cx="178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Сезонный </a:t>
            </a:r>
            <a:r>
              <a:rPr lang="ru-RU" b="1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342022" y="1146325"/>
            <a:ext cx="3591201" cy="1211664"/>
            <a:chOff x="4601975" y="995340"/>
            <a:chExt cx="4222047" cy="121166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01975" y="995340"/>
              <a:ext cx="4222047" cy="1211664"/>
            </a:xfrm>
            <a:prstGeom prst="rect">
              <a:avLst/>
            </a:prstGeom>
            <a:noFill/>
            <a:ln w="6350">
              <a:solidFill>
                <a:srgbClr val="00785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045" y="1193803"/>
              <a:ext cx="1408690" cy="9323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118859" y="1067642"/>
              <a:ext cx="2468818" cy="1052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Трактор «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Кировец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 К-424</a:t>
              </a:r>
            </a:p>
            <a:p>
              <a:pPr>
                <a:lnSpc>
                  <a:spcPct val="130000"/>
                </a:lnSpc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Стоимость: 5 445 201 руб.</a:t>
              </a:r>
            </a:p>
            <a:p>
              <a:pPr>
                <a:lnSpc>
                  <a:spcPct val="130000"/>
                </a:lnSpc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Аванс: 10%</a:t>
              </a:r>
            </a:p>
            <a:p>
              <a:pPr>
                <a:lnSpc>
                  <a:spcPct val="130000"/>
                </a:lnSpc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Срок лизинга: 7 лет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946347" y="1419706"/>
            <a:ext cx="5912119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расчета графика лизинговых платежей</a:t>
            </a:r>
            <a:endParaRPr lang="ru-RU" b="1" dirty="0">
              <a:solidFill>
                <a:srgbClr val="00785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398300" y="2475561"/>
            <a:ext cx="3578467" cy="3738390"/>
          </a:xfrm>
          <a:prstGeom prst="rect">
            <a:avLst/>
          </a:prstGeom>
          <a:noFill/>
          <a:ln w="6350">
            <a:solidFill>
              <a:srgbClr val="0078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346746" y="2478418"/>
            <a:ext cx="3578467" cy="3752348"/>
          </a:xfrm>
          <a:prstGeom prst="rect">
            <a:avLst/>
          </a:prstGeom>
          <a:noFill/>
          <a:ln w="6350">
            <a:solidFill>
              <a:srgbClr val="0078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7350" y="2478418"/>
            <a:ext cx="3578467" cy="3735533"/>
          </a:xfrm>
          <a:prstGeom prst="rect">
            <a:avLst/>
          </a:prstGeom>
          <a:noFill/>
          <a:ln w="6350">
            <a:solidFill>
              <a:srgbClr val="0078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017060" y="3635927"/>
            <a:ext cx="244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ежемесячного платежа:</a:t>
            </a:r>
          </a:p>
          <a:p>
            <a:pPr algn="ctr"/>
            <a:r>
              <a:rPr lang="ru-RU" sz="11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1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76 156 руб</a:t>
            </a:r>
            <a:r>
              <a:rPr lang="ru-RU" sz="11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</a:t>
            </a:r>
            <a:r>
              <a:rPr lang="ru-RU" sz="11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61 325 руб.</a:t>
            </a:r>
            <a:endParaRPr lang="ru-RU" sz="1100" b="1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graphicFrame>
        <p:nvGraphicFramePr>
          <p:cNvPr id="84" name="Диаграмма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22569"/>
              </p:ext>
            </p:extLst>
          </p:nvPr>
        </p:nvGraphicFramePr>
        <p:xfrm>
          <a:off x="4417642" y="4159038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986716" y="3619113"/>
            <a:ext cx="244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ежемесячного платежа:</a:t>
            </a:r>
          </a:p>
          <a:p>
            <a:pPr algn="ctr"/>
            <a:r>
              <a:rPr lang="ru-RU" sz="11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68 894 руб.</a:t>
            </a:r>
            <a:endParaRPr lang="ru-RU" sz="1100" b="1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46144" y="3619112"/>
            <a:ext cx="356860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ежемесячного платежа:</a:t>
            </a:r>
          </a:p>
          <a:p>
            <a:pPr algn="ctr"/>
            <a:r>
              <a:rPr lang="ru-RU" sz="1100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арт. – сент.: </a:t>
            </a:r>
            <a:r>
              <a:rPr lang="ru-RU" sz="11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40 334 руб.</a:t>
            </a:r>
            <a:r>
              <a:rPr lang="ru-RU" sz="1100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1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окт. - </a:t>
            </a:r>
            <a:r>
              <a:rPr lang="ru-RU" sz="1100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</a:t>
            </a:r>
            <a:r>
              <a:rPr lang="ru-RU" sz="11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107 556 руб</a:t>
            </a:r>
            <a:r>
              <a:rPr lang="ru-RU" sz="10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409219"/>
              </p:ext>
            </p:extLst>
          </p:nvPr>
        </p:nvGraphicFramePr>
        <p:xfrm>
          <a:off x="8501788" y="4210279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Левая фигурная скобка 30"/>
          <p:cNvSpPr/>
          <p:nvPr/>
        </p:nvSpPr>
        <p:spPr>
          <a:xfrm rot="5400000">
            <a:off x="9932778" y="5110862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602092" y="5054672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– сент.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5400000">
            <a:off x="9611482" y="4277067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9280796" y="4220877"/>
            <a:ext cx="732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окт.– февр.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5400000">
            <a:off x="10234720" y="4280243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904034" y="4224053"/>
            <a:ext cx="732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окт.– февр.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Левая фигурная скобка 38"/>
          <p:cNvSpPr/>
          <p:nvPr/>
        </p:nvSpPr>
        <p:spPr>
          <a:xfrm rot="5400000">
            <a:off x="10841978" y="4275970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0511292" y="4219780"/>
            <a:ext cx="732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окт.– февр.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Левая фигурная скобка 46"/>
          <p:cNvSpPr/>
          <p:nvPr/>
        </p:nvSpPr>
        <p:spPr>
          <a:xfrm rot="5400000">
            <a:off x="11466819" y="4274905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1136133" y="4218715"/>
            <a:ext cx="732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окт.– февр.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 rot="5400000">
            <a:off x="9294591" y="5108790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8963905" y="5052600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– сент.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Левая фигурная скобка 53"/>
          <p:cNvSpPr/>
          <p:nvPr/>
        </p:nvSpPr>
        <p:spPr>
          <a:xfrm rot="5400000">
            <a:off x="10561133" y="5110862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0230447" y="5054672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– сент.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 rot="5400000">
            <a:off x="11184065" y="5108583"/>
            <a:ext cx="93965" cy="373585"/>
          </a:xfrm>
          <a:prstGeom prst="leftBrac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0853379" y="5052393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– сент.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10538" y="5787439"/>
            <a:ext cx="2576344" cy="328736"/>
            <a:chOff x="5506377" y="130570"/>
            <a:chExt cx="2576344" cy="32873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35565" y="130570"/>
              <a:ext cx="2547156" cy="3287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06377" y="174582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66828" y="179820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254312" y="181106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593219" y="184381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950491" y="179820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08395" y="182067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47787" y="188659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946302" y="5840871"/>
            <a:ext cx="2576344" cy="309072"/>
            <a:chOff x="5506377" y="130570"/>
            <a:chExt cx="2576344" cy="328736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5535565" y="130570"/>
              <a:ext cx="2547156" cy="3287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06377" y="174582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866828" y="179820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254312" y="181106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93219" y="184381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50491" y="179820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08395" y="182067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647787" y="188659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9154781" y="5879253"/>
            <a:ext cx="2453933" cy="309072"/>
            <a:chOff x="5506377" y="130570"/>
            <a:chExt cx="2576344" cy="328736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5535565" y="130570"/>
              <a:ext cx="2547156" cy="3287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506377" y="174582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866828" y="179820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254312" y="181106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593219" y="184381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50491" y="179820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308395" y="182067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47787" y="188659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год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3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17289"/>
            <a:ext cx="6508955" cy="3649869"/>
          </a:xfrm>
          <a:prstGeom prst="rect">
            <a:avLst/>
          </a:prstGeom>
          <a:solidFill>
            <a:srgbClr val="007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3715" y="260791"/>
            <a:ext cx="81776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расчета. </a:t>
            </a:r>
            <a:r>
              <a:rPr lang="ru-RU" sz="2500" b="1" spc="50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Аннуитетный</a:t>
            </a:r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график платежей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9110" y="3214886"/>
            <a:ext cx="2841523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 «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Кировец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К-424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5 445 201 руб.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лизинга: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лет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1" y="2855985"/>
            <a:ext cx="3549184" cy="22383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96642"/>
              </p:ext>
            </p:extLst>
          </p:nvPr>
        </p:nvGraphicFramePr>
        <p:xfrm>
          <a:off x="6629203" y="1917289"/>
          <a:ext cx="5297325" cy="364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775"/>
                <a:gridCol w="1765775"/>
                <a:gridCol w="1765775"/>
              </a:tblGrid>
              <a:tr h="798225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первоначальные вложение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(аванс – 10%)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ежемесячные вложения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(аванс – 49%)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Авансовый платеж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544 520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2 668 149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Ежемесячный платеж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68 894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39 308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договора лизинга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6 277 234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5 939 795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премия за весь период ДЛ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93 385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93 385 руб.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Итоговые затраты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6 370 619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6 033 180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Итоговая переплата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925 418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587 979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Переплата в месяц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11 016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7 000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0041" y="5903173"/>
            <a:ext cx="80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расчеты являются индикативными, для получения финального коммерческого предложения необходимо обратиться к клиентскому менеджеру «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46" y="1435504"/>
            <a:ext cx="6508955" cy="4181768"/>
          </a:xfrm>
          <a:prstGeom prst="rect">
            <a:avLst/>
          </a:prstGeom>
          <a:solidFill>
            <a:srgbClr val="007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3715" y="260791"/>
            <a:ext cx="83379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расчета. Регрессивный график платежей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8774" y="2688805"/>
            <a:ext cx="2841523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 «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Кировец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К-424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5 445 201 руб.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лизинга: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лет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" y="2338417"/>
            <a:ext cx="3549184" cy="22383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25434"/>
              </p:ext>
            </p:extLst>
          </p:nvPr>
        </p:nvGraphicFramePr>
        <p:xfrm>
          <a:off x="6629203" y="1435504"/>
          <a:ext cx="5297325" cy="4181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775"/>
                <a:gridCol w="1765775"/>
                <a:gridCol w="1765775"/>
              </a:tblGrid>
              <a:tr h="798225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первоначальные вложение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(аванс – 10%)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ежемесячные вложения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(аванс – 49%)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Авансовый платеж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544 520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2 668 149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Ежемесячный платеж в начале срока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76 157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43 441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Ежемесячный платеж в конце срока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63 324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37 005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договора лизинга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6 253 029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5 926 080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премия за весь период ДЛ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93 385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93 385 руб.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Итоговые затраты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6 346 414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6 019 465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Итоговая переплата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901 213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574 264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Переплата в месяц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10 728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6 836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0041" y="5903173"/>
            <a:ext cx="80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расчеты являются индикативными, для получения финального коммерческого предложения необходимо обратиться к клиентскому менеджеру «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46" y="1465007"/>
            <a:ext cx="6508955" cy="4181768"/>
          </a:xfrm>
          <a:prstGeom prst="rect">
            <a:avLst/>
          </a:prstGeom>
          <a:solidFill>
            <a:srgbClr val="007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3715" y="260791"/>
            <a:ext cx="76256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расчета. Сезонный график платежей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8774" y="2718304"/>
            <a:ext cx="2841523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 «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Кировец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К-424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5 445 201 руб.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лизинга: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лет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" y="2338420"/>
            <a:ext cx="3549184" cy="22383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31332"/>
              </p:ext>
            </p:extLst>
          </p:nvPr>
        </p:nvGraphicFramePr>
        <p:xfrm>
          <a:off x="6629203" y="1465003"/>
          <a:ext cx="5297325" cy="4181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775"/>
                <a:gridCol w="1765775"/>
                <a:gridCol w="1765775"/>
              </a:tblGrid>
              <a:tr h="798225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первоначальные вложение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(аванс – 10%)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ежемесячные вложения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(аванс – 49%)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Авансовый платеж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544 520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2 668 149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Минимальный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ежемесячный платеж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40 334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23 012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ежемесячный платеж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107 556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61 367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договора лизинга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6 287 346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5 945 582 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премия за весь период ДЛ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93 385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93 385 руб.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Итоговые затраты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6 380 731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6 038 967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Итоговая переплата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935 530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593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766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50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Переплата в месяц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11 137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7 068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0041" y="5903173"/>
            <a:ext cx="80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расчеты являются индикативными, для получения финального коммерческого предложения необходимо обратиться к клиентскому менеджеру «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715" y="260791"/>
            <a:ext cx="30540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</a:t>
            </a:r>
            <a:r>
              <a:rPr lang="en-US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Лизинг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96968"/>
              </p:ext>
            </p:extLst>
          </p:nvPr>
        </p:nvGraphicFramePr>
        <p:xfrm>
          <a:off x="550863" y="1044305"/>
          <a:ext cx="11505671" cy="4478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8325"/>
                <a:gridCol w="1055802"/>
                <a:gridCol w="1159497"/>
                <a:gridCol w="7032047"/>
              </a:tblGrid>
              <a:tr h="480652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Лизинг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53"/>
                    </a:solidFill>
                  </a:tcPr>
                </a:tc>
              </a:tr>
              <a:tr h="5925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удорожания по лизингу - </a:t>
                      </a:r>
                      <a:r>
                        <a:rPr lang="ru-RU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3%.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программе кредитования на такие условия могут претендовать только крупные корпоративные клиенты.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58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дополнительного обеспечения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приобретении техники в кредит Банк может затребовать дополнительное обеспечение - поручительство третьих, залог имущества и т.д.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15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собственности на приобретаемое имущество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течение действия договора лизинга лизингополучатель не является собственником лизингового имущества и может осуществлять какие-то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действия с имуществом только по согласованию с лизинговой компанией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Скорость принятия решения по заявке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подаче полного комплекта документов на лизинг, решение может быть принято уже в день обращения.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Сокращенный пакет документов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Комплект документов, необходимых для принятия решения по заявке на лизинг, существенно ниже, чем при обращении в Банк за кредитом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70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выбрать оптимальный график платежей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кредитовании клиент может выбрать только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аннуитетный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или дифференцированный график погашения. При обращении в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Росагролизинг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сельхозтоваропроизводитель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может выбрать сезонный график платежей, наиболее удобный для сезонного характера бизнеса клиента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57" y="1600470"/>
            <a:ext cx="476505" cy="476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65" y="1600696"/>
            <a:ext cx="476505" cy="476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58" y="2228129"/>
            <a:ext cx="476505" cy="4765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56" y="3476872"/>
            <a:ext cx="476505" cy="476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65" y="2229322"/>
            <a:ext cx="476505" cy="476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3454724"/>
            <a:ext cx="476505" cy="476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2831161"/>
            <a:ext cx="476505" cy="4765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62" y="2826330"/>
            <a:ext cx="476505" cy="476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0" y="4042025"/>
            <a:ext cx="476505" cy="476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57" y="4065610"/>
            <a:ext cx="476505" cy="4765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4776384"/>
            <a:ext cx="476505" cy="476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56" y="4775373"/>
            <a:ext cx="476505" cy="4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2547266"/>
            <a:ext cx="4817806" cy="1896915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7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365409" y="2679794"/>
            <a:ext cx="6045223" cy="16318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</a:t>
            </a:r>
            <a:r>
              <a:rPr sz="1400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www.rosagroleasing.ru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Контакт-центр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14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sz="14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5395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125124,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  <a:r>
              <a:rPr sz="14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Правды, д. 26  </a:t>
            </a:r>
            <a:endParaRPr lang="ru-RU" sz="1400" spc="5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</a:pPr>
            <a:r>
              <a:rPr sz="14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</a:t>
            </a:r>
            <a:r>
              <a:rPr sz="14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а/я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 Москва,</a:t>
            </a:r>
            <a:r>
              <a:rPr sz="14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127137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14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info@rosagroleasing.ru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715" y="260791"/>
            <a:ext cx="17475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8"/>
          <p:cNvSpPr/>
          <p:nvPr/>
        </p:nvSpPr>
        <p:spPr>
          <a:xfrm>
            <a:off x="5400148" y="3295560"/>
            <a:ext cx="428141" cy="462588"/>
          </a:xfrm>
          <a:custGeom>
            <a:avLst/>
            <a:gdLst/>
            <a:ahLst/>
            <a:cxnLst/>
            <a:rect l="l" t="t" r="r" b="b"/>
            <a:pathLst>
              <a:path w="628650" h="628014">
                <a:moveTo>
                  <a:pt x="160768" y="0"/>
                </a:moveTo>
                <a:lnTo>
                  <a:pt x="22830" y="29949"/>
                </a:lnTo>
                <a:lnTo>
                  <a:pt x="0" y="58660"/>
                </a:lnTo>
                <a:lnTo>
                  <a:pt x="2087" y="107758"/>
                </a:lnTo>
                <a:lnTo>
                  <a:pt x="8236" y="155702"/>
                </a:lnTo>
                <a:lnTo>
                  <a:pt x="18277" y="202320"/>
                </a:lnTo>
                <a:lnTo>
                  <a:pt x="32040" y="247441"/>
                </a:lnTo>
                <a:lnTo>
                  <a:pt x="49353" y="290893"/>
                </a:lnTo>
                <a:lnTo>
                  <a:pt x="70048" y="332504"/>
                </a:lnTo>
                <a:lnTo>
                  <a:pt x="93954" y="372104"/>
                </a:lnTo>
                <a:lnTo>
                  <a:pt x="120901" y="409521"/>
                </a:lnTo>
                <a:lnTo>
                  <a:pt x="150718" y="444584"/>
                </a:lnTo>
                <a:lnTo>
                  <a:pt x="183236" y="477120"/>
                </a:lnTo>
                <a:lnTo>
                  <a:pt x="218284" y="506960"/>
                </a:lnTo>
                <a:lnTo>
                  <a:pt x="255693" y="533931"/>
                </a:lnTo>
                <a:lnTo>
                  <a:pt x="295291" y="557861"/>
                </a:lnTo>
                <a:lnTo>
                  <a:pt x="336910" y="578581"/>
                </a:lnTo>
                <a:lnTo>
                  <a:pt x="380379" y="595917"/>
                </a:lnTo>
                <a:lnTo>
                  <a:pt x="425527" y="609700"/>
                </a:lnTo>
                <a:lnTo>
                  <a:pt x="472184" y="619757"/>
                </a:lnTo>
                <a:lnTo>
                  <a:pt x="520181" y="625916"/>
                </a:lnTo>
                <a:lnTo>
                  <a:pt x="569348" y="628008"/>
                </a:lnTo>
                <a:lnTo>
                  <a:pt x="579202" y="626322"/>
                </a:lnTo>
                <a:lnTo>
                  <a:pt x="627511" y="477579"/>
                </a:lnTo>
                <a:lnTo>
                  <a:pt x="627997" y="467753"/>
                </a:lnTo>
                <a:lnTo>
                  <a:pt x="377806" y="467753"/>
                </a:lnTo>
                <a:lnTo>
                  <a:pt x="332150" y="442984"/>
                </a:lnTo>
                <a:lnTo>
                  <a:pt x="289616" y="413103"/>
                </a:lnTo>
                <a:lnTo>
                  <a:pt x="250688" y="378505"/>
                </a:lnTo>
                <a:lnTo>
                  <a:pt x="215851" y="339581"/>
                </a:lnTo>
                <a:lnTo>
                  <a:pt x="185587" y="296724"/>
                </a:lnTo>
                <a:lnTo>
                  <a:pt x="160380" y="250327"/>
                </a:lnTo>
                <a:lnTo>
                  <a:pt x="234740" y="189462"/>
                </a:lnTo>
                <a:lnTo>
                  <a:pt x="241081" y="182266"/>
                </a:lnTo>
                <a:lnTo>
                  <a:pt x="244721" y="173666"/>
                </a:lnTo>
                <a:lnTo>
                  <a:pt x="245485" y="164376"/>
                </a:lnTo>
                <a:lnTo>
                  <a:pt x="243196" y="155109"/>
                </a:lnTo>
                <a:lnTo>
                  <a:pt x="184304" y="17685"/>
                </a:lnTo>
                <a:lnTo>
                  <a:pt x="178529" y="9013"/>
                </a:lnTo>
                <a:lnTo>
                  <a:pt x="170407" y="2976"/>
                </a:lnTo>
                <a:lnTo>
                  <a:pt x="160768" y="0"/>
                </a:lnTo>
                <a:close/>
              </a:path>
              <a:path w="628650" h="628014">
                <a:moveTo>
                  <a:pt x="463739" y="382654"/>
                </a:moveTo>
                <a:lnTo>
                  <a:pt x="454420" y="383418"/>
                </a:lnTo>
                <a:lnTo>
                  <a:pt x="445814" y="387059"/>
                </a:lnTo>
                <a:lnTo>
                  <a:pt x="438671" y="393406"/>
                </a:lnTo>
                <a:lnTo>
                  <a:pt x="377806" y="467753"/>
                </a:lnTo>
                <a:lnTo>
                  <a:pt x="627997" y="467753"/>
                </a:lnTo>
                <a:lnTo>
                  <a:pt x="628022" y="467247"/>
                </a:lnTo>
                <a:lnTo>
                  <a:pt x="625058" y="457618"/>
                </a:lnTo>
                <a:lnTo>
                  <a:pt x="619055" y="449532"/>
                </a:lnTo>
                <a:lnTo>
                  <a:pt x="610448" y="443829"/>
                </a:lnTo>
                <a:lnTo>
                  <a:pt x="473024" y="384937"/>
                </a:lnTo>
                <a:lnTo>
                  <a:pt x="463739" y="382654"/>
                </a:lnTo>
                <a:close/>
              </a:path>
            </a:pathLst>
          </a:custGeom>
          <a:solidFill>
            <a:srgbClr val="007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9"/>
          <p:cNvSpPr/>
          <p:nvPr/>
        </p:nvSpPr>
        <p:spPr>
          <a:xfrm>
            <a:off x="5346072" y="4056729"/>
            <a:ext cx="536295" cy="387450"/>
          </a:xfrm>
          <a:custGeom>
            <a:avLst/>
            <a:gdLst/>
            <a:ahLst/>
            <a:cxnLst/>
            <a:rect l="l" t="t" r="r" b="b"/>
            <a:pathLst>
              <a:path w="628650" h="471804">
                <a:moveTo>
                  <a:pt x="6998" y="151911"/>
                </a:moveTo>
                <a:lnTo>
                  <a:pt x="0" y="155341"/>
                </a:lnTo>
                <a:lnTo>
                  <a:pt x="0" y="412297"/>
                </a:lnTo>
                <a:lnTo>
                  <a:pt x="4631" y="435218"/>
                </a:lnTo>
                <a:lnTo>
                  <a:pt x="17258" y="453938"/>
                </a:lnTo>
                <a:lnTo>
                  <a:pt x="35982" y="466560"/>
                </a:lnTo>
                <a:lnTo>
                  <a:pt x="58905" y="471189"/>
                </a:lnTo>
                <a:lnTo>
                  <a:pt x="569360" y="471189"/>
                </a:lnTo>
                <a:lnTo>
                  <a:pt x="592281" y="466560"/>
                </a:lnTo>
                <a:lnTo>
                  <a:pt x="611001" y="453938"/>
                </a:lnTo>
                <a:lnTo>
                  <a:pt x="623624" y="435218"/>
                </a:lnTo>
                <a:lnTo>
                  <a:pt x="628253" y="412297"/>
                </a:lnTo>
                <a:lnTo>
                  <a:pt x="628253" y="353518"/>
                </a:lnTo>
                <a:lnTo>
                  <a:pt x="314126" y="353518"/>
                </a:lnTo>
                <a:lnTo>
                  <a:pt x="281712" y="347149"/>
                </a:lnTo>
                <a:lnTo>
                  <a:pt x="250933" y="331488"/>
                </a:lnTo>
                <a:lnTo>
                  <a:pt x="223467" y="312241"/>
                </a:lnTo>
                <a:lnTo>
                  <a:pt x="200990" y="295115"/>
                </a:lnTo>
                <a:lnTo>
                  <a:pt x="135885" y="247736"/>
                </a:lnTo>
                <a:lnTo>
                  <a:pt x="88219" y="212868"/>
                </a:lnTo>
                <a:lnTo>
                  <a:pt x="54183" y="187738"/>
                </a:lnTo>
                <a:lnTo>
                  <a:pt x="30112" y="169684"/>
                </a:lnTo>
                <a:lnTo>
                  <a:pt x="6998" y="151911"/>
                </a:lnTo>
                <a:close/>
              </a:path>
              <a:path w="628650" h="471804">
                <a:moveTo>
                  <a:pt x="621141" y="151785"/>
                </a:moveTo>
                <a:lnTo>
                  <a:pt x="573897" y="187820"/>
                </a:lnTo>
                <a:lnTo>
                  <a:pt x="539995" y="212912"/>
                </a:lnTo>
                <a:lnTo>
                  <a:pt x="492444" y="247749"/>
                </a:lnTo>
                <a:lnTo>
                  <a:pt x="427388" y="295115"/>
                </a:lnTo>
                <a:lnTo>
                  <a:pt x="405345" y="311952"/>
                </a:lnTo>
                <a:lnTo>
                  <a:pt x="377848" y="331262"/>
                </a:lnTo>
                <a:lnTo>
                  <a:pt x="346805" y="347099"/>
                </a:lnTo>
                <a:lnTo>
                  <a:pt x="314126" y="353518"/>
                </a:lnTo>
                <a:lnTo>
                  <a:pt x="628253" y="353518"/>
                </a:lnTo>
                <a:lnTo>
                  <a:pt x="628253" y="155341"/>
                </a:lnTo>
                <a:lnTo>
                  <a:pt x="621141" y="151785"/>
                </a:lnTo>
                <a:close/>
              </a:path>
              <a:path w="628650" h="471804">
                <a:moveTo>
                  <a:pt x="569360" y="0"/>
                </a:moveTo>
                <a:lnTo>
                  <a:pt x="58905" y="0"/>
                </a:lnTo>
                <a:lnTo>
                  <a:pt x="35982" y="4631"/>
                </a:lnTo>
                <a:lnTo>
                  <a:pt x="17258" y="17258"/>
                </a:lnTo>
                <a:lnTo>
                  <a:pt x="4631" y="35982"/>
                </a:lnTo>
                <a:lnTo>
                  <a:pt x="0" y="58905"/>
                </a:lnTo>
                <a:lnTo>
                  <a:pt x="0" y="82213"/>
                </a:lnTo>
                <a:lnTo>
                  <a:pt x="32271" y="121797"/>
                </a:lnTo>
                <a:lnTo>
                  <a:pt x="89686" y="165175"/>
                </a:lnTo>
                <a:lnTo>
                  <a:pt x="143026" y="204355"/>
                </a:lnTo>
                <a:lnTo>
                  <a:pt x="224060" y="263326"/>
                </a:lnTo>
                <a:lnTo>
                  <a:pt x="242829" y="277651"/>
                </a:lnTo>
                <a:lnTo>
                  <a:pt x="266153" y="294526"/>
                </a:lnTo>
                <a:lnTo>
                  <a:pt x="290946" y="308501"/>
                </a:lnTo>
                <a:lnTo>
                  <a:pt x="314126" y="314126"/>
                </a:lnTo>
                <a:lnTo>
                  <a:pt x="337313" y="308501"/>
                </a:lnTo>
                <a:lnTo>
                  <a:pt x="362109" y="294526"/>
                </a:lnTo>
                <a:lnTo>
                  <a:pt x="385430" y="277651"/>
                </a:lnTo>
                <a:lnTo>
                  <a:pt x="404192" y="263326"/>
                </a:lnTo>
                <a:lnTo>
                  <a:pt x="485260" y="204343"/>
                </a:lnTo>
                <a:lnTo>
                  <a:pt x="538668" y="165139"/>
                </a:lnTo>
                <a:lnTo>
                  <a:pt x="572819" y="139633"/>
                </a:lnTo>
                <a:lnTo>
                  <a:pt x="616969" y="105408"/>
                </a:lnTo>
                <a:lnTo>
                  <a:pt x="628253" y="82213"/>
                </a:lnTo>
                <a:lnTo>
                  <a:pt x="628253" y="58905"/>
                </a:lnTo>
                <a:lnTo>
                  <a:pt x="623624" y="35982"/>
                </a:lnTo>
                <a:lnTo>
                  <a:pt x="611001" y="17258"/>
                </a:lnTo>
                <a:lnTo>
                  <a:pt x="592281" y="4631"/>
                </a:lnTo>
                <a:lnTo>
                  <a:pt x="569360" y="0"/>
                </a:lnTo>
                <a:close/>
              </a:path>
            </a:pathLst>
          </a:custGeom>
          <a:solidFill>
            <a:srgbClr val="007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1"/>
          <p:cNvSpPr/>
          <p:nvPr/>
        </p:nvSpPr>
        <p:spPr>
          <a:xfrm>
            <a:off x="6125516" y="3294084"/>
            <a:ext cx="4975860" cy="440505"/>
          </a:xfrm>
          <a:custGeom>
            <a:avLst/>
            <a:gdLst/>
            <a:ahLst/>
            <a:cxnLst/>
            <a:rect l="l" t="t" r="r" b="b"/>
            <a:pathLst>
              <a:path w="4975859" h="615950">
                <a:moveTo>
                  <a:pt x="0" y="0"/>
                </a:moveTo>
                <a:lnTo>
                  <a:pt x="4975764" y="0"/>
                </a:lnTo>
                <a:lnTo>
                  <a:pt x="4975764" y="615688"/>
                </a:lnTo>
                <a:lnTo>
                  <a:pt x="0" y="615688"/>
                </a:lnTo>
                <a:lnTo>
                  <a:pt x="0" y="0"/>
                </a:lnTo>
                <a:close/>
              </a:path>
            </a:pathLst>
          </a:custGeom>
          <a:ln w="12565">
            <a:solidFill>
              <a:srgbClr val="ECECED"/>
            </a:solidFill>
          </a:ln>
        </p:spPr>
        <p:txBody>
          <a:bodyPr wrap="square" lIns="0" tIns="0" rIns="0" bIns="0" rtlCol="0" anchor="ctr" anchorCtr="0"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+7 999 111 1111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355" y="2467149"/>
            <a:ext cx="373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персональный клиентский менеджер: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 ИВАН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91"/>
          <p:cNvSpPr/>
          <p:nvPr/>
        </p:nvSpPr>
        <p:spPr>
          <a:xfrm>
            <a:off x="6125516" y="4030272"/>
            <a:ext cx="4975860" cy="440505"/>
          </a:xfrm>
          <a:custGeom>
            <a:avLst/>
            <a:gdLst/>
            <a:ahLst/>
            <a:cxnLst/>
            <a:rect l="l" t="t" r="r" b="b"/>
            <a:pathLst>
              <a:path w="4975859" h="615950">
                <a:moveTo>
                  <a:pt x="0" y="0"/>
                </a:moveTo>
                <a:lnTo>
                  <a:pt x="4975764" y="0"/>
                </a:lnTo>
                <a:lnTo>
                  <a:pt x="4975764" y="615688"/>
                </a:lnTo>
                <a:lnTo>
                  <a:pt x="0" y="615688"/>
                </a:lnTo>
                <a:lnTo>
                  <a:pt x="0" y="0"/>
                </a:lnTo>
                <a:close/>
              </a:path>
            </a:pathLst>
          </a:custGeom>
          <a:ln w="12565">
            <a:solidFill>
              <a:srgbClr val="ECECED"/>
            </a:solidFill>
          </a:ln>
        </p:spPr>
        <p:txBody>
          <a:bodyPr wrap="square" lIns="0" tIns="0" rIns="0" bIns="0" rtlCol="0" anchor="ctr" anchorCtr="0"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Ivanov@mail.ru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5697"/>
          <a:stretch>
            <a:fillRect/>
          </a:stretch>
        </p:blipFill>
        <p:spPr bwMode="auto">
          <a:xfrm>
            <a:off x="4618559" y="2362108"/>
            <a:ext cx="2401500" cy="13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52"/>
          <p:cNvSpPr/>
          <p:nvPr/>
        </p:nvSpPr>
        <p:spPr>
          <a:xfrm>
            <a:off x="4544012" y="1737106"/>
            <a:ext cx="2678730" cy="2678728"/>
          </a:xfrm>
          <a:prstGeom prst="ellipse">
            <a:avLst/>
          </a:prstGeom>
          <a:noFill/>
          <a:ln w="76200"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6"/>
          <p:cNvGrpSpPr/>
          <p:nvPr/>
        </p:nvGrpSpPr>
        <p:grpSpPr>
          <a:xfrm>
            <a:off x="5087713" y="1115710"/>
            <a:ext cx="1610970" cy="621397"/>
            <a:chOff x="695086" y="1192989"/>
            <a:chExt cx="1328779" cy="621397"/>
          </a:xfrm>
          <a:solidFill>
            <a:srgbClr val="00755A"/>
          </a:solidFill>
        </p:grpSpPr>
        <p:sp>
          <p:nvSpPr>
            <p:cNvPr id="10" name="Down Arrow Callout 57"/>
            <p:cNvSpPr/>
            <p:nvPr/>
          </p:nvSpPr>
          <p:spPr>
            <a:xfrm>
              <a:off x="695086" y="1192989"/>
              <a:ext cx="1328779" cy="62139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5086" y="1332778"/>
              <a:ext cx="1286827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КЛИЕНТЫ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Sev01"/>
          <p:cNvSpPr>
            <a:spLocks noChangeAspect="1"/>
          </p:cNvSpPr>
          <p:nvPr/>
        </p:nvSpPr>
        <p:spPr>
          <a:xfrm>
            <a:off x="3068403" y="1728825"/>
            <a:ext cx="817053" cy="81705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65"/>
          <p:cNvCxnSpPr/>
          <p:nvPr/>
        </p:nvCxnSpPr>
        <p:spPr>
          <a:xfrm flipH="1">
            <a:off x="1513023" y="2090044"/>
            <a:ext cx="155538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9817" y="1802462"/>
            <a:ext cx="16748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удорожание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 flipH="1">
            <a:off x="7997460" y="1115980"/>
            <a:ext cx="792649" cy="72245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ev01"/>
          <p:cNvSpPr>
            <a:spLocks noChangeAspect="1"/>
          </p:cNvSpPr>
          <p:nvPr/>
        </p:nvSpPr>
        <p:spPr>
          <a:xfrm flipH="1">
            <a:off x="3198176" y="3408999"/>
            <a:ext cx="722456" cy="722455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 flipH="1">
            <a:off x="7788124" y="4024187"/>
            <a:ext cx="722456" cy="72245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75"/>
          <p:cNvGrpSpPr/>
          <p:nvPr/>
        </p:nvGrpSpPr>
        <p:grpSpPr>
          <a:xfrm flipH="1">
            <a:off x="8636648" y="1796133"/>
            <a:ext cx="2079646" cy="286009"/>
            <a:chOff x="539510" y="1997706"/>
            <a:chExt cx="2079646" cy="286009"/>
          </a:xfrm>
        </p:grpSpPr>
        <p:cxnSp>
          <p:nvCxnSpPr>
            <p:cNvPr id="29" name="Straight Connector 76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78"/>
          <p:cNvCxnSpPr/>
          <p:nvPr/>
        </p:nvCxnSpPr>
        <p:spPr>
          <a:xfrm>
            <a:off x="1611822" y="3770227"/>
            <a:ext cx="1555389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79"/>
          <p:cNvGrpSpPr/>
          <p:nvPr/>
        </p:nvGrpSpPr>
        <p:grpSpPr>
          <a:xfrm flipH="1" flipV="1">
            <a:off x="8513632" y="3871925"/>
            <a:ext cx="2079646" cy="286009"/>
            <a:chOff x="539510" y="1997706"/>
            <a:chExt cx="2079646" cy="286009"/>
          </a:xfrm>
        </p:grpSpPr>
        <p:cxnSp>
          <p:nvCxnSpPr>
            <p:cNvPr id="33" name="Straight Connector 80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1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flipH="1">
            <a:off x="8966910" y="1790563"/>
            <a:ext cx="228985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Поставщиков сельхозтехники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1328332" y="3341769"/>
            <a:ext cx="190194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скидки от поставщиков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8513632" y="2266939"/>
            <a:ext cx="3171125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Уникальные программы и господдержка: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951652" y="1190672"/>
            <a:ext cx="889167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150+</a:t>
            </a: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97030" y="1841447"/>
            <a:ext cx="942630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93734" y="3501289"/>
            <a:ext cx="747492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513632" y="2470777"/>
            <a:ext cx="35898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МСП и кооперативов;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приобретения  техники со скидками, в </a:t>
            </a:r>
            <a:r>
              <a:rPr lang="ru-RU" sz="12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ППРФ 1432, и региональными субсидиями,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белорусской техники (лизинговые платежи частично субсидируются Правительством РБ)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93"/>
          <p:cNvSpPr>
            <a:spLocks noEditPoints="1"/>
          </p:cNvSpPr>
          <p:nvPr/>
        </p:nvSpPr>
        <p:spPr bwMode="auto">
          <a:xfrm>
            <a:off x="7960136" y="4161985"/>
            <a:ext cx="388444" cy="446857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70AD4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475" y="6082837"/>
            <a:ext cx="31958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РА Эксперт  за </a:t>
            </a:r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мес. 2019 г. 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446914" y="5078225"/>
            <a:ext cx="7799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— лидер*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объему нового бизнеса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сегменте сельскохозяйственной техники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2" descr="C:\рабочие файлы\презентации\для Царева\потенциальные клиенты (Чехия)\Ресурс 1@9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67" y="4839505"/>
            <a:ext cx="883274" cy="8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82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64051" y="311783"/>
            <a:ext cx="21334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179" y="242373"/>
            <a:ext cx="71094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работы с «</a:t>
            </a:r>
            <a:r>
              <a:rPr lang="ru-RU" sz="2500" b="1" spc="50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81671" y="1697111"/>
            <a:ext cx="2805925" cy="1458040"/>
            <a:chOff x="908615" y="1915796"/>
            <a:chExt cx="2805925" cy="145804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757" y="1915796"/>
              <a:ext cx="1035642" cy="10356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08615" y="3158392"/>
              <a:ext cx="2805925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Льготное удорожание от </a:t>
              </a:r>
              <a:r>
                <a:rPr lang="ru-RU" sz="1400" b="1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3%</a:t>
              </a:r>
              <a:endParaRPr lang="en-US" sz="1400" b="1" spc="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21998" y="1706322"/>
            <a:ext cx="2769086" cy="1448829"/>
            <a:chOff x="4373089" y="1925007"/>
            <a:chExt cx="2769086" cy="14488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01" y="1925007"/>
              <a:ext cx="961662" cy="96166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73089" y="3158392"/>
              <a:ext cx="276908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Аванс </a:t>
              </a:r>
              <a:r>
                <a:rPr lang="ru-RU" sz="1400" b="1" spc="20" dirty="0"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400" b="1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  <a:endParaRPr lang="en-US" sz="1400" b="1" spc="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27923" y="1697111"/>
            <a:ext cx="2769086" cy="1664272"/>
            <a:chOff x="8340738" y="1746916"/>
            <a:chExt cx="2769086" cy="166427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372" y="1746916"/>
              <a:ext cx="999680" cy="10257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40738" y="2980301"/>
              <a:ext cx="276908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Решение по заявке – </a:t>
              </a:r>
              <a:r>
                <a:rPr lang="ru-RU" sz="1400" b="1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день обращения</a:t>
              </a:r>
              <a:endParaRPr lang="en-US" sz="1400" b="1" spc="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54742" y="3507911"/>
            <a:ext cx="10830858" cy="235449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Действуют льготные лизинговые программы </a:t>
            </a: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Ставки финансирования «</a:t>
            </a:r>
            <a:r>
              <a:rPr lang="ru-RU" sz="1400" spc="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» ниже уровня инфляции</a:t>
            </a: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Корпоративные 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скидки на 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технику и специальные программы с поставщиками</a:t>
            </a: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Удобные 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онлайн-сервисы для клиентов – Личный кабинет с возможностью подачи заявки и подписания документов по сделке 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выбрать удобный график платежей – сезонный, регрессивный, </a:t>
            </a:r>
            <a:r>
              <a:rPr lang="ru-RU" sz="1400" spc="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аннуитетный</a:t>
            </a:r>
            <a:endParaRPr lang="ru-RU" sz="1400" spc="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условия финансирования для членов АККОР/</a:t>
            </a:r>
            <a:r>
              <a:rPr lang="ru-RU" sz="1400" spc="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НССиС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9907805" y="1737174"/>
            <a:ext cx="1268361" cy="962243"/>
            <a:chOff x="9901083" y="1674790"/>
            <a:chExt cx="1268361" cy="9622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083" y="1674790"/>
              <a:ext cx="1268361" cy="96224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745754" y="2228068"/>
              <a:ext cx="291960" cy="30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7</a:t>
              </a:r>
              <a:endParaRPr lang="ru-RU" sz="2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57442" y="2916092"/>
            <a:ext cx="2769086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лизинга </a:t>
            </a:r>
            <a:r>
              <a:rPr lang="ru-RU" sz="14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до 7 лет</a:t>
            </a:r>
            <a:endParaRPr lang="en-US" sz="1400" b="1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941" y="254948"/>
            <a:ext cx="71297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техники в «</a:t>
            </a:r>
            <a:r>
              <a:rPr lang="ru-RU" sz="2500" b="1" spc="50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13" y="4176466"/>
            <a:ext cx="8493856" cy="138499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не нашли в нашем каталоге нужную Вам технику или поставщика, </a:t>
            </a:r>
            <a:r>
              <a:rPr lang="ru-RU" sz="1400" b="1" spc="20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2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аккредитация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непосредственно под сделку</a:t>
            </a: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b="1" spc="2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приобретения импортной техники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, не имеющей отечественных аналогов</a:t>
            </a:r>
          </a:p>
          <a:p>
            <a:pPr marL="285750" indent="-285750">
              <a:lnSpc>
                <a:spcPct val="150000"/>
              </a:lnSpc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b="1" spc="2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Сокращены сроки 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от заявки на лизинг до получения техники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5539" y="1100167"/>
            <a:ext cx="1058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</a:t>
            </a:r>
            <a:r>
              <a:rPr lang="ru-RU" sz="1600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6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Вы можете приобрести </a:t>
            </a:r>
            <a:r>
              <a:rPr lang="ru-RU" sz="16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любую технику </a:t>
            </a:r>
            <a:r>
              <a:rPr lang="ru-RU" sz="160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выполнения сельскохозяйственных работ на льготных условиях</a:t>
            </a:r>
            <a:endParaRPr lang="ru-RU" sz="160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209169" y="2154981"/>
            <a:ext cx="1037785" cy="1213271"/>
            <a:chOff x="3021119" y="2123992"/>
            <a:chExt cx="1037785" cy="121327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094974" y="2123992"/>
              <a:ext cx="890077" cy="840982"/>
              <a:chOff x="1828800" y="2566219"/>
              <a:chExt cx="890077" cy="840982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828800" y="2566219"/>
                <a:ext cx="890077" cy="840982"/>
              </a:xfrm>
              <a:prstGeom prst="ellipse">
                <a:avLst/>
              </a:prstGeom>
              <a:solidFill>
                <a:srgbClr val="007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2003192" y="2810533"/>
                <a:ext cx="541291" cy="350068"/>
                <a:chOff x="3312160" y="3782857"/>
                <a:chExt cx="1144636" cy="730997"/>
              </a:xfrm>
              <a:solidFill>
                <a:schemeClr val="bg1"/>
              </a:solidFill>
            </p:grpSpPr>
            <p:sp>
              <p:nvSpPr>
                <p:cNvPr id="13" name="object 30"/>
                <p:cNvSpPr/>
                <p:nvPr/>
              </p:nvSpPr>
              <p:spPr>
                <a:xfrm>
                  <a:off x="3424525" y="4256630"/>
                  <a:ext cx="262166" cy="25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825" h="377825">
                      <a:moveTo>
                        <a:pt x="188815" y="0"/>
                      </a:moveTo>
                      <a:lnTo>
                        <a:pt x="138621" y="6743"/>
                      </a:lnTo>
                      <a:lnTo>
                        <a:pt x="93517" y="25776"/>
                      </a:lnTo>
                      <a:lnTo>
                        <a:pt x="55303" y="55298"/>
                      </a:lnTo>
                      <a:lnTo>
                        <a:pt x="25779" y="93511"/>
                      </a:lnTo>
                      <a:lnTo>
                        <a:pt x="6744" y="138617"/>
                      </a:lnTo>
                      <a:lnTo>
                        <a:pt x="0" y="188815"/>
                      </a:lnTo>
                      <a:lnTo>
                        <a:pt x="6744" y="239004"/>
                      </a:lnTo>
                      <a:lnTo>
                        <a:pt x="25779" y="284107"/>
                      </a:lnTo>
                      <a:lnTo>
                        <a:pt x="55303" y="322322"/>
                      </a:lnTo>
                      <a:lnTo>
                        <a:pt x="93517" y="351848"/>
                      </a:lnTo>
                      <a:lnTo>
                        <a:pt x="138621" y="370884"/>
                      </a:lnTo>
                      <a:lnTo>
                        <a:pt x="188815" y="377630"/>
                      </a:lnTo>
                      <a:lnTo>
                        <a:pt x="239014" y="370884"/>
                      </a:lnTo>
                      <a:lnTo>
                        <a:pt x="284121" y="351848"/>
                      </a:lnTo>
                      <a:lnTo>
                        <a:pt x="322337" y="322322"/>
                      </a:lnTo>
                      <a:lnTo>
                        <a:pt x="351863" y="284107"/>
                      </a:lnTo>
                      <a:lnTo>
                        <a:pt x="356348" y="273478"/>
                      </a:lnTo>
                      <a:lnTo>
                        <a:pt x="188815" y="273478"/>
                      </a:lnTo>
                      <a:lnTo>
                        <a:pt x="155888" y="266814"/>
                      </a:lnTo>
                      <a:lnTo>
                        <a:pt x="128974" y="248651"/>
                      </a:lnTo>
                      <a:lnTo>
                        <a:pt x="110814" y="221736"/>
                      </a:lnTo>
                      <a:lnTo>
                        <a:pt x="104151" y="188815"/>
                      </a:lnTo>
                      <a:lnTo>
                        <a:pt x="110814" y="155886"/>
                      </a:lnTo>
                      <a:lnTo>
                        <a:pt x="128974" y="128967"/>
                      </a:lnTo>
                      <a:lnTo>
                        <a:pt x="155888" y="110803"/>
                      </a:lnTo>
                      <a:lnTo>
                        <a:pt x="188815" y="104139"/>
                      </a:lnTo>
                      <a:lnTo>
                        <a:pt x="356347" y="104139"/>
                      </a:lnTo>
                      <a:lnTo>
                        <a:pt x="351863" y="93511"/>
                      </a:lnTo>
                      <a:lnTo>
                        <a:pt x="322337" y="55298"/>
                      </a:lnTo>
                      <a:lnTo>
                        <a:pt x="284121" y="25776"/>
                      </a:lnTo>
                      <a:lnTo>
                        <a:pt x="239014" y="6743"/>
                      </a:lnTo>
                      <a:lnTo>
                        <a:pt x="188815" y="0"/>
                      </a:lnTo>
                      <a:close/>
                    </a:path>
                    <a:path w="377825" h="377825">
                      <a:moveTo>
                        <a:pt x="356347" y="104139"/>
                      </a:moveTo>
                      <a:lnTo>
                        <a:pt x="188815" y="104139"/>
                      </a:lnTo>
                      <a:lnTo>
                        <a:pt x="221747" y="110803"/>
                      </a:lnTo>
                      <a:lnTo>
                        <a:pt x="248661" y="128967"/>
                      </a:lnTo>
                      <a:lnTo>
                        <a:pt x="266817" y="155886"/>
                      </a:lnTo>
                      <a:lnTo>
                        <a:pt x="273478" y="188815"/>
                      </a:lnTo>
                      <a:lnTo>
                        <a:pt x="266817" y="221736"/>
                      </a:lnTo>
                      <a:lnTo>
                        <a:pt x="248661" y="248651"/>
                      </a:lnTo>
                      <a:lnTo>
                        <a:pt x="221747" y="266814"/>
                      </a:lnTo>
                      <a:lnTo>
                        <a:pt x="188815" y="273478"/>
                      </a:lnTo>
                      <a:lnTo>
                        <a:pt x="356348" y="273478"/>
                      </a:lnTo>
                      <a:lnTo>
                        <a:pt x="370898" y="239004"/>
                      </a:lnTo>
                      <a:lnTo>
                        <a:pt x="377642" y="188815"/>
                      </a:lnTo>
                      <a:lnTo>
                        <a:pt x="370898" y="138617"/>
                      </a:lnTo>
                      <a:lnTo>
                        <a:pt x="356347" y="1041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object 31"/>
                <p:cNvSpPr/>
                <p:nvPr/>
              </p:nvSpPr>
              <p:spPr>
                <a:xfrm>
                  <a:off x="3404188" y="4185460"/>
                  <a:ext cx="760503" cy="293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009" h="431800">
                      <a:moveTo>
                        <a:pt x="906870" y="74397"/>
                      </a:moveTo>
                      <a:lnTo>
                        <a:pt x="333866" y="74397"/>
                      </a:lnTo>
                      <a:lnTo>
                        <a:pt x="478615" y="281821"/>
                      </a:lnTo>
                      <a:lnTo>
                        <a:pt x="478615" y="431496"/>
                      </a:lnTo>
                      <a:lnTo>
                        <a:pt x="661047" y="431496"/>
                      </a:lnTo>
                      <a:lnTo>
                        <a:pt x="653622" y="409168"/>
                      </a:lnTo>
                      <a:lnTo>
                        <a:pt x="648176" y="386012"/>
                      </a:lnTo>
                      <a:lnTo>
                        <a:pt x="644825" y="362124"/>
                      </a:lnTo>
                      <a:lnTo>
                        <a:pt x="643683" y="337598"/>
                      </a:lnTo>
                      <a:lnTo>
                        <a:pt x="647930" y="290349"/>
                      </a:lnTo>
                      <a:lnTo>
                        <a:pt x="660174" y="245853"/>
                      </a:lnTo>
                      <a:lnTo>
                        <a:pt x="679666" y="204860"/>
                      </a:lnTo>
                      <a:lnTo>
                        <a:pt x="705656" y="168118"/>
                      </a:lnTo>
                      <a:lnTo>
                        <a:pt x="737396" y="136376"/>
                      </a:lnTo>
                      <a:lnTo>
                        <a:pt x="774136" y="110384"/>
                      </a:lnTo>
                      <a:lnTo>
                        <a:pt x="815128" y="90891"/>
                      </a:lnTo>
                      <a:lnTo>
                        <a:pt x="859622" y="78645"/>
                      </a:lnTo>
                      <a:lnTo>
                        <a:pt x="906870" y="74397"/>
                      </a:lnTo>
                      <a:close/>
                    </a:path>
                    <a:path w="1096009" h="431800">
                      <a:moveTo>
                        <a:pt x="1095698" y="0"/>
                      </a:moveTo>
                      <a:lnTo>
                        <a:pt x="0" y="0"/>
                      </a:lnTo>
                      <a:lnTo>
                        <a:pt x="0" y="74397"/>
                      </a:lnTo>
                      <a:lnTo>
                        <a:pt x="1095698" y="74397"/>
                      </a:lnTo>
                      <a:lnTo>
                        <a:pt x="10956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object 32"/>
                <p:cNvSpPr/>
                <p:nvPr/>
              </p:nvSpPr>
              <p:spPr>
                <a:xfrm>
                  <a:off x="3916169" y="4256630"/>
                  <a:ext cx="262166" cy="25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825" h="377825">
                      <a:moveTo>
                        <a:pt x="188802" y="0"/>
                      </a:moveTo>
                      <a:lnTo>
                        <a:pt x="138614" y="6743"/>
                      </a:lnTo>
                      <a:lnTo>
                        <a:pt x="93513" y="25776"/>
                      </a:lnTo>
                      <a:lnTo>
                        <a:pt x="55301" y="55298"/>
                      </a:lnTo>
                      <a:lnTo>
                        <a:pt x="25778" y="93511"/>
                      </a:lnTo>
                      <a:lnTo>
                        <a:pt x="6744" y="138617"/>
                      </a:lnTo>
                      <a:lnTo>
                        <a:pt x="0" y="188815"/>
                      </a:lnTo>
                      <a:lnTo>
                        <a:pt x="6744" y="239004"/>
                      </a:lnTo>
                      <a:lnTo>
                        <a:pt x="25778" y="284107"/>
                      </a:lnTo>
                      <a:lnTo>
                        <a:pt x="55301" y="322322"/>
                      </a:lnTo>
                      <a:lnTo>
                        <a:pt x="93513" y="351848"/>
                      </a:lnTo>
                      <a:lnTo>
                        <a:pt x="138614" y="370884"/>
                      </a:lnTo>
                      <a:lnTo>
                        <a:pt x="188802" y="377630"/>
                      </a:lnTo>
                      <a:lnTo>
                        <a:pt x="239001" y="370884"/>
                      </a:lnTo>
                      <a:lnTo>
                        <a:pt x="284109" y="351848"/>
                      </a:lnTo>
                      <a:lnTo>
                        <a:pt x="322325" y="322322"/>
                      </a:lnTo>
                      <a:lnTo>
                        <a:pt x="351850" y="284107"/>
                      </a:lnTo>
                      <a:lnTo>
                        <a:pt x="356336" y="273478"/>
                      </a:lnTo>
                      <a:lnTo>
                        <a:pt x="188802" y="273478"/>
                      </a:lnTo>
                      <a:lnTo>
                        <a:pt x="155883" y="266814"/>
                      </a:lnTo>
                      <a:lnTo>
                        <a:pt x="128972" y="248651"/>
                      </a:lnTo>
                      <a:lnTo>
                        <a:pt x="110814" y="221736"/>
                      </a:lnTo>
                      <a:lnTo>
                        <a:pt x="104151" y="188815"/>
                      </a:lnTo>
                      <a:lnTo>
                        <a:pt x="110814" y="155886"/>
                      </a:lnTo>
                      <a:lnTo>
                        <a:pt x="128972" y="128967"/>
                      </a:lnTo>
                      <a:lnTo>
                        <a:pt x="155883" y="110803"/>
                      </a:lnTo>
                      <a:lnTo>
                        <a:pt x="188802" y="104139"/>
                      </a:lnTo>
                      <a:lnTo>
                        <a:pt x="356335" y="104139"/>
                      </a:lnTo>
                      <a:lnTo>
                        <a:pt x="351850" y="93511"/>
                      </a:lnTo>
                      <a:lnTo>
                        <a:pt x="322325" y="55298"/>
                      </a:lnTo>
                      <a:lnTo>
                        <a:pt x="284109" y="25776"/>
                      </a:lnTo>
                      <a:lnTo>
                        <a:pt x="239001" y="6743"/>
                      </a:lnTo>
                      <a:lnTo>
                        <a:pt x="188802" y="0"/>
                      </a:lnTo>
                      <a:close/>
                    </a:path>
                    <a:path w="377825" h="377825">
                      <a:moveTo>
                        <a:pt x="356335" y="104139"/>
                      </a:moveTo>
                      <a:lnTo>
                        <a:pt x="188802" y="104139"/>
                      </a:lnTo>
                      <a:lnTo>
                        <a:pt x="221736" y="110803"/>
                      </a:lnTo>
                      <a:lnTo>
                        <a:pt x="248654" y="128967"/>
                      </a:lnTo>
                      <a:lnTo>
                        <a:pt x="266815" y="155886"/>
                      </a:lnTo>
                      <a:lnTo>
                        <a:pt x="273478" y="188815"/>
                      </a:lnTo>
                      <a:lnTo>
                        <a:pt x="266815" y="221736"/>
                      </a:lnTo>
                      <a:lnTo>
                        <a:pt x="248654" y="248651"/>
                      </a:lnTo>
                      <a:lnTo>
                        <a:pt x="221736" y="266814"/>
                      </a:lnTo>
                      <a:lnTo>
                        <a:pt x="188802" y="273478"/>
                      </a:lnTo>
                      <a:lnTo>
                        <a:pt x="356336" y="273478"/>
                      </a:lnTo>
                      <a:lnTo>
                        <a:pt x="370885" y="239004"/>
                      </a:lnTo>
                      <a:lnTo>
                        <a:pt x="377630" y="188815"/>
                      </a:lnTo>
                      <a:lnTo>
                        <a:pt x="370885" y="138617"/>
                      </a:lnTo>
                      <a:lnTo>
                        <a:pt x="356335" y="1041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object 33"/>
                <p:cNvSpPr/>
                <p:nvPr/>
              </p:nvSpPr>
              <p:spPr>
                <a:xfrm>
                  <a:off x="3898788" y="3843203"/>
                  <a:ext cx="353814" cy="30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904" h="454659">
                      <a:moveTo>
                        <a:pt x="509400" y="0"/>
                      </a:moveTo>
                      <a:lnTo>
                        <a:pt x="0" y="0"/>
                      </a:lnTo>
                      <a:lnTo>
                        <a:pt x="0" y="454453"/>
                      </a:lnTo>
                      <a:lnTo>
                        <a:pt x="377630" y="454453"/>
                      </a:lnTo>
                      <a:lnTo>
                        <a:pt x="509412" y="320371"/>
                      </a:lnTo>
                      <a:lnTo>
                        <a:pt x="509410" y="268490"/>
                      </a:lnTo>
                      <a:lnTo>
                        <a:pt x="74385" y="268490"/>
                      </a:lnTo>
                      <a:lnTo>
                        <a:pt x="74385" y="74385"/>
                      </a:lnTo>
                      <a:lnTo>
                        <a:pt x="509403" y="74385"/>
                      </a:lnTo>
                      <a:lnTo>
                        <a:pt x="509400" y="0"/>
                      </a:lnTo>
                      <a:close/>
                    </a:path>
                    <a:path w="509904" h="454659">
                      <a:moveTo>
                        <a:pt x="291898" y="74385"/>
                      </a:moveTo>
                      <a:lnTo>
                        <a:pt x="217501" y="74385"/>
                      </a:lnTo>
                      <a:lnTo>
                        <a:pt x="217501" y="268490"/>
                      </a:lnTo>
                      <a:lnTo>
                        <a:pt x="291898" y="268490"/>
                      </a:lnTo>
                      <a:lnTo>
                        <a:pt x="291898" y="74385"/>
                      </a:lnTo>
                      <a:close/>
                    </a:path>
                    <a:path w="509904" h="454659">
                      <a:moveTo>
                        <a:pt x="509403" y="74385"/>
                      </a:moveTo>
                      <a:lnTo>
                        <a:pt x="435015" y="74385"/>
                      </a:lnTo>
                      <a:lnTo>
                        <a:pt x="435015" y="268490"/>
                      </a:lnTo>
                      <a:lnTo>
                        <a:pt x="509410" y="268490"/>
                      </a:lnTo>
                      <a:lnTo>
                        <a:pt x="509403" y="743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object 34"/>
                <p:cNvSpPr/>
                <p:nvPr/>
              </p:nvSpPr>
              <p:spPr>
                <a:xfrm>
                  <a:off x="3312160" y="3782857"/>
                  <a:ext cx="311956" cy="14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579" h="213995">
                      <a:moveTo>
                        <a:pt x="238334" y="0"/>
                      </a:moveTo>
                      <a:lnTo>
                        <a:pt x="0" y="0"/>
                      </a:lnTo>
                      <a:lnTo>
                        <a:pt x="96713" y="148770"/>
                      </a:lnTo>
                      <a:lnTo>
                        <a:pt x="176689" y="148770"/>
                      </a:lnTo>
                      <a:lnTo>
                        <a:pt x="241701" y="213781"/>
                      </a:lnTo>
                      <a:lnTo>
                        <a:pt x="249818" y="212439"/>
                      </a:lnTo>
                      <a:lnTo>
                        <a:pt x="258051" y="211459"/>
                      </a:lnTo>
                      <a:lnTo>
                        <a:pt x="266393" y="210857"/>
                      </a:lnTo>
                      <a:lnTo>
                        <a:pt x="274835" y="210653"/>
                      </a:lnTo>
                      <a:lnTo>
                        <a:pt x="448974" y="210653"/>
                      </a:lnTo>
                      <a:lnTo>
                        <a:pt x="2383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object 35"/>
                <p:cNvSpPr/>
                <p:nvPr/>
              </p:nvSpPr>
              <p:spPr>
                <a:xfrm>
                  <a:off x="4203442" y="4307092"/>
                  <a:ext cx="253354" cy="16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25" h="238125">
                      <a:moveTo>
                        <a:pt x="126253" y="0"/>
                      </a:moveTo>
                      <a:lnTo>
                        <a:pt x="0" y="0"/>
                      </a:lnTo>
                      <a:lnTo>
                        <a:pt x="0" y="238019"/>
                      </a:lnTo>
                      <a:lnTo>
                        <a:pt x="364726" y="238019"/>
                      </a:lnTo>
                      <a:lnTo>
                        <a:pt x="364726" y="177054"/>
                      </a:lnTo>
                      <a:lnTo>
                        <a:pt x="106023" y="177054"/>
                      </a:lnTo>
                      <a:lnTo>
                        <a:pt x="87783" y="173373"/>
                      </a:lnTo>
                      <a:lnTo>
                        <a:pt x="72889" y="163334"/>
                      </a:lnTo>
                      <a:lnTo>
                        <a:pt x="62850" y="148445"/>
                      </a:lnTo>
                      <a:lnTo>
                        <a:pt x="59168" y="130211"/>
                      </a:lnTo>
                      <a:lnTo>
                        <a:pt x="62850" y="111972"/>
                      </a:lnTo>
                      <a:lnTo>
                        <a:pt x="72889" y="97083"/>
                      </a:lnTo>
                      <a:lnTo>
                        <a:pt x="87783" y="87048"/>
                      </a:lnTo>
                      <a:lnTo>
                        <a:pt x="106023" y="83369"/>
                      </a:lnTo>
                      <a:lnTo>
                        <a:pt x="279366" y="83369"/>
                      </a:lnTo>
                      <a:lnTo>
                        <a:pt x="126253" y="0"/>
                      </a:lnTo>
                      <a:close/>
                    </a:path>
                    <a:path w="365125" h="238125">
                      <a:moveTo>
                        <a:pt x="279366" y="83369"/>
                      </a:moveTo>
                      <a:lnTo>
                        <a:pt x="106023" y="83369"/>
                      </a:lnTo>
                      <a:lnTo>
                        <a:pt x="124250" y="87048"/>
                      </a:lnTo>
                      <a:lnTo>
                        <a:pt x="139136" y="97083"/>
                      </a:lnTo>
                      <a:lnTo>
                        <a:pt x="149173" y="111972"/>
                      </a:lnTo>
                      <a:lnTo>
                        <a:pt x="152853" y="130211"/>
                      </a:lnTo>
                      <a:lnTo>
                        <a:pt x="149173" y="148445"/>
                      </a:lnTo>
                      <a:lnTo>
                        <a:pt x="139136" y="163334"/>
                      </a:lnTo>
                      <a:lnTo>
                        <a:pt x="124250" y="173373"/>
                      </a:lnTo>
                      <a:lnTo>
                        <a:pt x="106023" y="177054"/>
                      </a:lnTo>
                      <a:lnTo>
                        <a:pt x="364726" y="177054"/>
                      </a:lnTo>
                      <a:lnTo>
                        <a:pt x="364726" y="129847"/>
                      </a:lnTo>
                      <a:lnTo>
                        <a:pt x="279366" y="833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object 36"/>
                <p:cNvSpPr/>
                <p:nvPr/>
              </p:nvSpPr>
              <p:spPr>
                <a:xfrm>
                  <a:off x="3413505" y="3911253"/>
                  <a:ext cx="446784" cy="24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0" h="355600">
                      <a:moveTo>
                        <a:pt x="643683" y="0"/>
                      </a:moveTo>
                      <a:lnTo>
                        <a:pt x="354937" y="0"/>
                      </a:lnTo>
                      <a:lnTo>
                        <a:pt x="354937" y="86020"/>
                      </a:lnTo>
                      <a:lnTo>
                        <a:pt x="104151" y="86020"/>
                      </a:lnTo>
                      <a:lnTo>
                        <a:pt x="63610" y="94204"/>
                      </a:lnTo>
                      <a:lnTo>
                        <a:pt x="30504" y="116525"/>
                      </a:lnTo>
                      <a:lnTo>
                        <a:pt x="8184" y="149631"/>
                      </a:lnTo>
                      <a:lnTo>
                        <a:pt x="0" y="190172"/>
                      </a:lnTo>
                      <a:lnTo>
                        <a:pt x="0" y="355339"/>
                      </a:lnTo>
                      <a:lnTo>
                        <a:pt x="643683" y="355339"/>
                      </a:lnTo>
                      <a:lnTo>
                        <a:pt x="643683" y="280942"/>
                      </a:lnTo>
                      <a:lnTo>
                        <a:pt x="197334" y="280942"/>
                      </a:lnTo>
                      <a:lnTo>
                        <a:pt x="197334" y="160405"/>
                      </a:lnTo>
                      <a:lnTo>
                        <a:pt x="643683" y="160405"/>
                      </a:lnTo>
                      <a:lnTo>
                        <a:pt x="643683" y="0"/>
                      </a:lnTo>
                      <a:close/>
                    </a:path>
                    <a:path w="643890" h="355600">
                      <a:moveTo>
                        <a:pt x="346117" y="160405"/>
                      </a:moveTo>
                      <a:lnTo>
                        <a:pt x="271719" y="160405"/>
                      </a:lnTo>
                      <a:lnTo>
                        <a:pt x="271719" y="280942"/>
                      </a:lnTo>
                      <a:lnTo>
                        <a:pt x="346117" y="280942"/>
                      </a:lnTo>
                      <a:lnTo>
                        <a:pt x="346117" y="160405"/>
                      </a:lnTo>
                      <a:close/>
                    </a:path>
                    <a:path w="643890" h="355600">
                      <a:moveTo>
                        <a:pt x="494900" y="160405"/>
                      </a:moveTo>
                      <a:lnTo>
                        <a:pt x="420514" y="160405"/>
                      </a:lnTo>
                      <a:lnTo>
                        <a:pt x="420514" y="280942"/>
                      </a:lnTo>
                      <a:lnTo>
                        <a:pt x="494900" y="280942"/>
                      </a:lnTo>
                      <a:lnTo>
                        <a:pt x="494900" y="160405"/>
                      </a:lnTo>
                      <a:close/>
                    </a:path>
                    <a:path w="643890" h="355600">
                      <a:moveTo>
                        <a:pt x="643683" y="160405"/>
                      </a:moveTo>
                      <a:lnTo>
                        <a:pt x="569285" y="160405"/>
                      </a:lnTo>
                      <a:lnTo>
                        <a:pt x="569285" y="280942"/>
                      </a:lnTo>
                      <a:lnTo>
                        <a:pt x="643683" y="280942"/>
                      </a:lnTo>
                      <a:lnTo>
                        <a:pt x="643683" y="1604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3021119" y="3029486"/>
              <a:ext cx="10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Комбайны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056975" y="2164161"/>
            <a:ext cx="971292" cy="1206602"/>
            <a:chOff x="4671773" y="2123992"/>
            <a:chExt cx="971292" cy="120660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4712381" y="2123992"/>
              <a:ext cx="890077" cy="840982"/>
              <a:chOff x="2954595" y="2100052"/>
              <a:chExt cx="890077" cy="84098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2954595" y="2100052"/>
                <a:ext cx="890077" cy="840982"/>
              </a:xfrm>
              <a:prstGeom prst="ellipse">
                <a:avLst/>
              </a:prstGeom>
              <a:solidFill>
                <a:srgbClr val="007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3158965" y="2322301"/>
                <a:ext cx="481336" cy="388854"/>
                <a:chOff x="793242" y="4557881"/>
                <a:chExt cx="643014" cy="557338"/>
              </a:xfrm>
              <a:solidFill>
                <a:schemeClr val="bg1"/>
              </a:solidFill>
            </p:grpSpPr>
            <p:sp>
              <p:nvSpPr>
                <p:cNvPr id="32" name="object 14"/>
                <p:cNvSpPr/>
                <p:nvPr/>
              </p:nvSpPr>
              <p:spPr>
                <a:xfrm>
                  <a:off x="804091" y="4845999"/>
                  <a:ext cx="247935" cy="25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65" h="393065">
                      <a:moveTo>
                        <a:pt x="196379" y="0"/>
                      </a:moveTo>
                      <a:lnTo>
                        <a:pt x="151353" y="5186"/>
                      </a:lnTo>
                      <a:lnTo>
                        <a:pt x="110020" y="19961"/>
                      </a:lnTo>
                      <a:lnTo>
                        <a:pt x="73557" y="43145"/>
                      </a:lnTo>
                      <a:lnTo>
                        <a:pt x="43144" y="73559"/>
                      </a:lnTo>
                      <a:lnTo>
                        <a:pt x="19961" y="110024"/>
                      </a:lnTo>
                      <a:lnTo>
                        <a:pt x="5186" y="151361"/>
                      </a:lnTo>
                      <a:lnTo>
                        <a:pt x="0" y="196391"/>
                      </a:lnTo>
                      <a:lnTo>
                        <a:pt x="5186" y="241421"/>
                      </a:lnTo>
                      <a:lnTo>
                        <a:pt x="19961" y="282758"/>
                      </a:lnTo>
                      <a:lnTo>
                        <a:pt x="43144" y="319223"/>
                      </a:lnTo>
                      <a:lnTo>
                        <a:pt x="73557" y="349637"/>
                      </a:lnTo>
                      <a:lnTo>
                        <a:pt x="110020" y="372821"/>
                      </a:lnTo>
                      <a:lnTo>
                        <a:pt x="151353" y="387596"/>
                      </a:lnTo>
                      <a:lnTo>
                        <a:pt x="196379" y="392783"/>
                      </a:lnTo>
                      <a:lnTo>
                        <a:pt x="241410" y="387596"/>
                      </a:lnTo>
                      <a:lnTo>
                        <a:pt x="282748" y="372821"/>
                      </a:lnTo>
                      <a:lnTo>
                        <a:pt x="319216" y="349637"/>
                      </a:lnTo>
                      <a:lnTo>
                        <a:pt x="349632" y="319223"/>
                      </a:lnTo>
                      <a:lnTo>
                        <a:pt x="366216" y="293142"/>
                      </a:lnTo>
                      <a:lnTo>
                        <a:pt x="196379" y="293142"/>
                      </a:lnTo>
                      <a:lnTo>
                        <a:pt x="158756" y="285528"/>
                      </a:lnTo>
                      <a:lnTo>
                        <a:pt x="128003" y="264774"/>
                      </a:lnTo>
                      <a:lnTo>
                        <a:pt x="107253" y="234016"/>
                      </a:lnTo>
                      <a:lnTo>
                        <a:pt x="99640" y="196391"/>
                      </a:lnTo>
                      <a:lnTo>
                        <a:pt x="107253" y="158761"/>
                      </a:lnTo>
                      <a:lnTo>
                        <a:pt x="128003" y="128005"/>
                      </a:lnTo>
                      <a:lnTo>
                        <a:pt x="158756" y="107253"/>
                      </a:lnTo>
                      <a:lnTo>
                        <a:pt x="196379" y="99640"/>
                      </a:lnTo>
                      <a:lnTo>
                        <a:pt x="366216" y="99640"/>
                      </a:lnTo>
                      <a:lnTo>
                        <a:pt x="349632" y="73559"/>
                      </a:lnTo>
                      <a:lnTo>
                        <a:pt x="319216" y="43145"/>
                      </a:lnTo>
                      <a:lnTo>
                        <a:pt x="282748" y="19961"/>
                      </a:lnTo>
                      <a:lnTo>
                        <a:pt x="241410" y="5186"/>
                      </a:lnTo>
                      <a:lnTo>
                        <a:pt x="196379" y="0"/>
                      </a:lnTo>
                      <a:close/>
                    </a:path>
                    <a:path w="393065" h="393065">
                      <a:moveTo>
                        <a:pt x="366216" y="99640"/>
                      </a:moveTo>
                      <a:lnTo>
                        <a:pt x="196379" y="99640"/>
                      </a:lnTo>
                      <a:lnTo>
                        <a:pt x="234011" y="107253"/>
                      </a:lnTo>
                      <a:lnTo>
                        <a:pt x="264772" y="128005"/>
                      </a:lnTo>
                      <a:lnTo>
                        <a:pt x="285527" y="158761"/>
                      </a:lnTo>
                      <a:lnTo>
                        <a:pt x="293142" y="196391"/>
                      </a:lnTo>
                      <a:lnTo>
                        <a:pt x="285527" y="234016"/>
                      </a:lnTo>
                      <a:lnTo>
                        <a:pt x="264772" y="264774"/>
                      </a:lnTo>
                      <a:lnTo>
                        <a:pt x="234011" y="285528"/>
                      </a:lnTo>
                      <a:lnTo>
                        <a:pt x="196379" y="293142"/>
                      </a:lnTo>
                      <a:lnTo>
                        <a:pt x="366216" y="293142"/>
                      </a:lnTo>
                      <a:lnTo>
                        <a:pt x="372819" y="282758"/>
                      </a:lnTo>
                      <a:lnTo>
                        <a:pt x="387596" y="241421"/>
                      </a:lnTo>
                      <a:lnTo>
                        <a:pt x="392783" y="196391"/>
                      </a:lnTo>
                      <a:lnTo>
                        <a:pt x="387596" y="151361"/>
                      </a:lnTo>
                      <a:lnTo>
                        <a:pt x="372819" y="110024"/>
                      </a:lnTo>
                      <a:lnTo>
                        <a:pt x="366216" y="996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5"/>
                <p:cNvSpPr/>
                <p:nvPr/>
              </p:nvSpPr>
              <p:spPr>
                <a:xfrm>
                  <a:off x="1258816" y="4930735"/>
                  <a:ext cx="177440" cy="184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05" h="281304">
                      <a:moveTo>
                        <a:pt x="140477" y="0"/>
                      </a:moveTo>
                      <a:lnTo>
                        <a:pt x="96073" y="7162"/>
                      </a:lnTo>
                      <a:lnTo>
                        <a:pt x="57510" y="27107"/>
                      </a:lnTo>
                      <a:lnTo>
                        <a:pt x="27102" y="57521"/>
                      </a:lnTo>
                      <a:lnTo>
                        <a:pt x="7161" y="96091"/>
                      </a:lnTo>
                      <a:lnTo>
                        <a:pt x="0" y="140502"/>
                      </a:lnTo>
                      <a:lnTo>
                        <a:pt x="7161" y="184907"/>
                      </a:lnTo>
                      <a:lnTo>
                        <a:pt x="27102" y="223473"/>
                      </a:lnTo>
                      <a:lnTo>
                        <a:pt x="57510" y="253885"/>
                      </a:lnTo>
                      <a:lnTo>
                        <a:pt x="96073" y="273830"/>
                      </a:lnTo>
                      <a:lnTo>
                        <a:pt x="140477" y="280992"/>
                      </a:lnTo>
                      <a:lnTo>
                        <a:pt x="184890" y="273830"/>
                      </a:lnTo>
                      <a:lnTo>
                        <a:pt x="223462" y="253885"/>
                      </a:lnTo>
                      <a:lnTo>
                        <a:pt x="253880" y="223473"/>
                      </a:lnTo>
                      <a:lnTo>
                        <a:pt x="264209" y="203503"/>
                      </a:lnTo>
                      <a:lnTo>
                        <a:pt x="140477" y="203503"/>
                      </a:lnTo>
                      <a:lnTo>
                        <a:pt x="115983" y="198543"/>
                      </a:lnTo>
                      <a:lnTo>
                        <a:pt x="95959" y="185026"/>
                      </a:lnTo>
                      <a:lnTo>
                        <a:pt x="82446" y="164998"/>
                      </a:lnTo>
                      <a:lnTo>
                        <a:pt x="77488" y="140502"/>
                      </a:lnTo>
                      <a:lnTo>
                        <a:pt x="82446" y="116001"/>
                      </a:lnTo>
                      <a:lnTo>
                        <a:pt x="95959" y="95973"/>
                      </a:lnTo>
                      <a:lnTo>
                        <a:pt x="115983" y="82459"/>
                      </a:lnTo>
                      <a:lnTo>
                        <a:pt x="140477" y="77501"/>
                      </a:lnTo>
                      <a:lnTo>
                        <a:pt x="264213" y="77501"/>
                      </a:lnTo>
                      <a:lnTo>
                        <a:pt x="253880" y="57521"/>
                      </a:lnTo>
                      <a:lnTo>
                        <a:pt x="223462" y="27107"/>
                      </a:lnTo>
                      <a:lnTo>
                        <a:pt x="184890" y="7162"/>
                      </a:lnTo>
                      <a:lnTo>
                        <a:pt x="140477" y="0"/>
                      </a:lnTo>
                      <a:close/>
                    </a:path>
                    <a:path w="281305" h="281304">
                      <a:moveTo>
                        <a:pt x="264213" y="77501"/>
                      </a:moveTo>
                      <a:lnTo>
                        <a:pt x="140477" y="77501"/>
                      </a:lnTo>
                      <a:lnTo>
                        <a:pt x="164980" y="82459"/>
                      </a:lnTo>
                      <a:lnTo>
                        <a:pt x="185012" y="95973"/>
                      </a:lnTo>
                      <a:lnTo>
                        <a:pt x="198530" y="116001"/>
                      </a:lnTo>
                      <a:lnTo>
                        <a:pt x="203491" y="140502"/>
                      </a:lnTo>
                      <a:lnTo>
                        <a:pt x="198530" y="164998"/>
                      </a:lnTo>
                      <a:lnTo>
                        <a:pt x="185012" y="185026"/>
                      </a:lnTo>
                      <a:lnTo>
                        <a:pt x="164980" y="198543"/>
                      </a:lnTo>
                      <a:lnTo>
                        <a:pt x="140477" y="203503"/>
                      </a:lnTo>
                      <a:lnTo>
                        <a:pt x="264209" y="203503"/>
                      </a:lnTo>
                      <a:lnTo>
                        <a:pt x="273828" y="184907"/>
                      </a:lnTo>
                      <a:lnTo>
                        <a:pt x="280992" y="140502"/>
                      </a:lnTo>
                      <a:lnTo>
                        <a:pt x="273828" y="96091"/>
                      </a:lnTo>
                      <a:lnTo>
                        <a:pt x="264213" y="77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4" name="object 16"/>
                <p:cNvSpPr/>
                <p:nvPr/>
              </p:nvSpPr>
              <p:spPr>
                <a:xfrm>
                  <a:off x="793242" y="4557881"/>
                  <a:ext cx="612428" cy="432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914" h="659129">
                      <a:moveTo>
                        <a:pt x="910401" y="409746"/>
                      </a:moveTo>
                      <a:lnTo>
                        <a:pt x="217061" y="409746"/>
                      </a:lnTo>
                      <a:lnTo>
                        <a:pt x="261975" y="413759"/>
                      </a:lnTo>
                      <a:lnTo>
                        <a:pt x="304290" y="425328"/>
                      </a:lnTo>
                      <a:lnTo>
                        <a:pt x="343304" y="443751"/>
                      </a:lnTo>
                      <a:lnTo>
                        <a:pt x="378315" y="468325"/>
                      </a:lnTo>
                      <a:lnTo>
                        <a:pt x="408620" y="498347"/>
                      </a:lnTo>
                      <a:lnTo>
                        <a:pt x="433517" y="533115"/>
                      </a:lnTo>
                      <a:lnTo>
                        <a:pt x="452304" y="571925"/>
                      </a:lnTo>
                      <a:lnTo>
                        <a:pt x="464279" y="614074"/>
                      </a:lnTo>
                      <a:lnTo>
                        <a:pt x="468739" y="658861"/>
                      </a:lnTo>
                      <a:lnTo>
                        <a:pt x="713431" y="658861"/>
                      </a:lnTo>
                      <a:lnTo>
                        <a:pt x="734030" y="614060"/>
                      </a:lnTo>
                      <a:lnTo>
                        <a:pt x="742584" y="603512"/>
                      </a:lnTo>
                      <a:lnTo>
                        <a:pt x="550475" y="603512"/>
                      </a:lnTo>
                      <a:lnTo>
                        <a:pt x="550475" y="548163"/>
                      </a:lnTo>
                      <a:lnTo>
                        <a:pt x="802258" y="548163"/>
                      </a:lnTo>
                      <a:lnTo>
                        <a:pt x="803844" y="546979"/>
                      </a:lnTo>
                      <a:lnTo>
                        <a:pt x="849597" y="528178"/>
                      </a:lnTo>
                      <a:lnTo>
                        <a:pt x="900274" y="521525"/>
                      </a:lnTo>
                      <a:lnTo>
                        <a:pt x="970638" y="521525"/>
                      </a:lnTo>
                      <a:lnTo>
                        <a:pt x="970638" y="465095"/>
                      </a:lnTo>
                      <a:lnTo>
                        <a:pt x="910401" y="432451"/>
                      </a:lnTo>
                      <a:lnTo>
                        <a:pt x="910401" y="409746"/>
                      </a:lnTo>
                      <a:close/>
                    </a:path>
                    <a:path w="970914" h="659129">
                      <a:moveTo>
                        <a:pt x="802258" y="548163"/>
                      </a:moveTo>
                      <a:lnTo>
                        <a:pt x="655519" y="548163"/>
                      </a:lnTo>
                      <a:lnTo>
                        <a:pt x="655519" y="603512"/>
                      </a:lnTo>
                      <a:lnTo>
                        <a:pt x="742584" y="603512"/>
                      </a:lnTo>
                      <a:lnTo>
                        <a:pt x="764745" y="576186"/>
                      </a:lnTo>
                      <a:lnTo>
                        <a:pt x="802258" y="548163"/>
                      </a:lnTo>
                      <a:close/>
                    </a:path>
                    <a:path w="970914" h="659129">
                      <a:moveTo>
                        <a:pt x="970638" y="521525"/>
                      </a:moveTo>
                      <a:lnTo>
                        <a:pt x="900274" y="521525"/>
                      </a:lnTo>
                      <a:lnTo>
                        <a:pt x="918652" y="522389"/>
                      </a:lnTo>
                      <a:lnTo>
                        <a:pt x="936554" y="524922"/>
                      </a:lnTo>
                      <a:lnTo>
                        <a:pt x="953906" y="529036"/>
                      </a:lnTo>
                      <a:lnTo>
                        <a:pt x="970638" y="534643"/>
                      </a:lnTo>
                      <a:lnTo>
                        <a:pt x="970638" y="521525"/>
                      </a:lnTo>
                      <a:close/>
                    </a:path>
                    <a:path w="970914" h="659129">
                      <a:moveTo>
                        <a:pt x="355993" y="221773"/>
                      </a:moveTo>
                      <a:lnTo>
                        <a:pt x="71093" y="221773"/>
                      </a:lnTo>
                      <a:lnTo>
                        <a:pt x="71093" y="391351"/>
                      </a:lnTo>
                      <a:lnTo>
                        <a:pt x="51867" y="402701"/>
                      </a:lnTo>
                      <a:lnTo>
                        <a:pt x="33567" y="415374"/>
                      </a:lnTo>
                      <a:lnTo>
                        <a:pt x="16257" y="429307"/>
                      </a:lnTo>
                      <a:lnTo>
                        <a:pt x="0" y="444438"/>
                      </a:lnTo>
                      <a:lnTo>
                        <a:pt x="39140" y="483553"/>
                      </a:lnTo>
                      <a:lnTo>
                        <a:pt x="76418" y="452789"/>
                      </a:lnTo>
                      <a:lnTo>
                        <a:pt x="119176" y="429555"/>
                      </a:lnTo>
                      <a:lnTo>
                        <a:pt x="166396" y="414868"/>
                      </a:lnTo>
                      <a:lnTo>
                        <a:pt x="217061" y="409746"/>
                      </a:lnTo>
                      <a:lnTo>
                        <a:pt x="910401" y="409746"/>
                      </a:lnTo>
                      <a:lnTo>
                        <a:pt x="910401" y="402597"/>
                      </a:lnTo>
                      <a:lnTo>
                        <a:pt x="548012" y="402597"/>
                      </a:lnTo>
                      <a:lnTo>
                        <a:pt x="548012" y="347248"/>
                      </a:lnTo>
                      <a:lnTo>
                        <a:pt x="908339" y="347248"/>
                      </a:lnTo>
                      <a:lnTo>
                        <a:pt x="904312" y="327299"/>
                      </a:lnTo>
                      <a:lnTo>
                        <a:pt x="887705" y="302664"/>
                      </a:lnTo>
                      <a:lnTo>
                        <a:pt x="863075" y="286053"/>
                      </a:lnTo>
                      <a:lnTo>
                        <a:pt x="832912" y="279962"/>
                      </a:lnTo>
                      <a:lnTo>
                        <a:pt x="406844" y="279962"/>
                      </a:lnTo>
                      <a:lnTo>
                        <a:pt x="355993" y="221773"/>
                      </a:lnTo>
                      <a:close/>
                    </a:path>
                    <a:path w="970914" h="659129">
                      <a:moveTo>
                        <a:pt x="658710" y="347248"/>
                      </a:moveTo>
                      <a:lnTo>
                        <a:pt x="603374" y="347248"/>
                      </a:lnTo>
                      <a:lnTo>
                        <a:pt x="603374" y="402597"/>
                      </a:lnTo>
                      <a:lnTo>
                        <a:pt x="658710" y="402597"/>
                      </a:lnTo>
                      <a:lnTo>
                        <a:pt x="658710" y="347248"/>
                      </a:lnTo>
                      <a:close/>
                    </a:path>
                    <a:path w="970914" h="659129">
                      <a:moveTo>
                        <a:pt x="769421" y="347248"/>
                      </a:moveTo>
                      <a:lnTo>
                        <a:pt x="714072" y="347248"/>
                      </a:lnTo>
                      <a:lnTo>
                        <a:pt x="714072" y="402597"/>
                      </a:lnTo>
                      <a:lnTo>
                        <a:pt x="769421" y="402597"/>
                      </a:lnTo>
                      <a:lnTo>
                        <a:pt x="769421" y="347248"/>
                      </a:lnTo>
                      <a:close/>
                    </a:path>
                    <a:path w="970914" h="659129">
                      <a:moveTo>
                        <a:pt x="908339" y="347248"/>
                      </a:moveTo>
                      <a:lnTo>
                        <a:pt x="824770" y="347248"/>
                      </a:lnTo>
                      <a:lnTo>
                        <a:pt x="824770" y="402597"/>
                      </a:lnTo>
                      <a:lnTo>
                        <a:pt x="910401" y="402597"/>
                      </a:lnTo>
                      <a:lnTo>
                        <a:pt x="910401" y="357463"/>
                      </a:lnTo>
                      <a:lnTo>
                        <a:pt x="908339" y="347248"/>
                      </a:lnTo>
                      <a:close/>
                    </a:path>
                    <a:path w="970914" h="659129">
                      <a:moveTo>
                        <a:pt x="486745" y="55361"/>
                      </a:moveTo>
                      <a:lnTo>
                        <a:pt x="429323" y="55361"/>
                      </a:lnTo>
                      <a:lnTo>
                        <a:pt x="491658" y="279962"/>
                      </a:lnTo>
                      <a:lnTo>
                        <a:pt x="549118" y="279962"/>
                      </a:lnTo>
                      <a:lnTo>
                        <a:pt x="486745" y="55361"/>
                      </a:lnTo>
                      <a:close/>
                    </a:path>
                    <a:path w="970914" h="659129">
                      <a:moveTo>
                        <a:pt x="653182" y="126165"/>
                      </a:moveTo>
                      <a:lnTo>
                        <a:pt x="653182" y="181514"/>
                      </a:lnTo>
                      <a:lnTo>
                        <a:pt x="662353" y="183369"/>
                      </a:lnTo>
                      <a:lnTo>
                        <a:pt x="669851" y="188424"/>
                      </a:lnTo>
                      <a:lnTo>
                        <a:pt x="674910" y="195917"/>
                      </a:lnTo>
                      <a:lnTo>
                        <a:pt x="676766" y="205086"/>
                      </a:lnTo>
                      <a:lnTo>
                        <a:pt x="676766" y="279962"/>
                      </a:lnTo>
                      <a:lnTo>
                        <a:pt x="732115" y="279962"/>
                      </a:lnTo>
                      <a:lnTo>
                        <a:pt x="732115" y="205086"/>
                      </a:lnTo>
                      <a:lnTo>
                        <a:pt x="725903" y="174393"/>
                      </a:lnTo>
                      <a:lnTo>
                        <a:pt x="708971" y="149304"/>
                      </a:lnTo>
                      <a:lnTo>
                        <a:pt x="683877" y="132376"/>
                      </a:lnTo>
                      <a:lnTo>
                        <a:pt x="653182" y="126165"/>
                      </a:lnTo>
                      <a:close/>
                    </a:path>
                    <a:path w="970914" h="659129">
                      <a:moveTo>
                        <a:pt x="443257" y="0"/>
                      </a:moveTo>
                      <a:lnTo>
                        <a:pt x="209472" y="0"/>
                      </a:lnTo>
                      <a:lnTo>
                        <a:pt x="179315" y="6089"/>
                      </a:lnTo>
                      <a:lnTo>
                        <a:pt x="154683" y="22697"/>
                      </a:lnTo>
                      <a:lnTo>
                        <a:pt x="138074" y="47331"/>
                      </a:lnTo>
                      <a:lnTo>
                        <a:pt x="131983" y="77501"/>
                      </a:lnTo>
                      <a:lnTo>
                        <a:pt x="131983" y="221773"/>
                      </a:lnTo>
                      <a:lnTo>
                        <a:pt x="277511" y="221773"/>
                      </a:lnTo>
                      <a:lnTo>
                        <a:pt x="277511" y="55361"/>
                      </a:lnTo>
                      <a:lnTo>
                        <a:pt x="517492" y="55361"/>
                      </a:lnTo>
                      <a:lnTo>
                        <a:pt x="506797" y="33204"/>
                      </a:lnTo>
                      <a:lnTo>
                        <a:pt x="489949" y="15674"/>
                      </a:lnTo>
                      <a:lnTo>
                        <a:pt x="468314" y="4148"/>
                      </a:lnTo>
                      <a:lnTo>
                        <a:pt x="4432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4671773" y="3022817"/>
              <a:ext cx="971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Тракторы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680156" y="2147604"/>
            <a:ext cx="1547573" cy="1640184"/>
            <a:chOff x="6001039" y="2116615"/>
            <a:chExt cx="1547573" cy="164018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329788" y="2116615"/>
              <a:ext cx="890077" cy="840982"/>
              <a:chOff x="4572002" y="2092675"/>
              <a:chExt cx="890077" cy="840982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4572002" y="2092675"/>
                <a:ext cx="890077" cy="840982"/>
              </a:xfrm>
              <a:prstGeom prst="ellipse">
                <a:avLst/>
              </a:prstGeom>
              <a:solidFill>
                <a:srgbClr val="007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4837899" y="2282991"/>
                <a:ext cx="436937" cy="460349"/>
                <a:chOff x="3660583" y="3726160"/>
                <a:chExt cx="729006" cy="857879"/>
              </a:xfrm>
              <a:solidFill>
                <a:schemeClr val="bg1"/>
              </a:solidFill>
            </p:grpSpPr>
            <p:sp>
              <p:nvSpPr>
                <p:cNvPr id="37" name="object 20"/>
                <p:cNvSpPr/>
                <p:nvPr/>
              </p:nvSpPr>
              <p:spPr>
                <a:xfrm>
                  <a:off x="3660595" y="3913919"/>
                  <a:ext cx="443865" cy="44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65" h="442595">
                      <a:moveTo>
                        <a:pt x="443710" y="0"/>
                      </a:moveTo>
                      <a:lnTo>
                        <a:pt x="0" y="0"/>
                      </a:lnTo>
                      <a:lnTo>
                        <a:pt x="0" y="320823"/>
                      </a:lnTo>
                      <a:lnTo>
                        <a:pt x="121416" y="442227"/>
                      </a:lnTo>
                      <a:lnTo>
                        <a:pt x="143116" y="426609"/>
                      </a:lnTo>
                      <a:lnTo>
                        <a:pt x="167393" y="414877"/>
                      </a:lnTo>
                      <a:lnTo>
                        <a:pt x="193792" y="407497"/>
                      </a:lnTo>
                      <a:lnTo>
                        <a:pt x="221861" y="404934"/>
                      </a:lnTo>
                      <a:lnTo>
                        <a:pt x="359608" y="404934"/>
                      </a:lnTo>
                      <a:lnTo>
                        <a:pt x="443710" y="320823"/>
                      </a:lnTo>
                      <a:lnTo>
                        <a:pt x="443710" y="275287"/>
                      </a:lnTo>
                      <a:lnTo>
                        <a:pt x="43638" y="275287"/>
                      </a:lnTo>
                      <a:lnTo>
                        <a:pt x="43638" y="231649"/>
                      </a:lnTo>
                      <a:lnTo>
                        <a:pt x="443710" y="231649"/>
                      </a:lnTo>
                      <a:lnTo>
                        <a:pt x="443710" y="144359"/>
                      </a:lnTo>
                      <a:lnTo>
                        <a:pt x="43638" y="144359"/>
                      </a:lnTo>
                      <a:lnTo>
                        <a:pt x="43638" y="100721"/>
                      </a:lnTo>
                      <a:lnTo>
                        <a:pt x="443710" y="100721"/>
                      </a:lnTo>
                      <a:lnTo>
                        <a:pt x="443710" y="0"/>
                      </a:lnTo>
                      <a:close/>
                    </a:path>
                    <a:path w="443865" h="442595">
                      <a:moveTo>
                        <a:pt x="359608" y="404934"/>
                      </a:moveTo>
                      <a:lnTo>
                        <a:pt x="221861" y="404934"/>
                      </a:lnTo>
                      <a:lnTo>
                        <a:pt x="249930" y="407497"/>
                      </a:lnTo>
                      <a:lnTo>
                        <a:pt x="276330" y="414877"/>
                      </a:lnTo>
                      <a:lnTo>
                        <a:pt x="300611" y="426609"/>
                      </a:lnTo>
                      <a:lnTo>
                        <a:pt x="322318" y="442227"/>
                      </a:lnTo>
                      <a:lnTo>
                        <a:pt x="359608" y="404934"/>
                      </a:lnTo>
                      <a:close/>
                    </a:path>
                    <a:path w="443865" h="442595">
                      <a:moveTo>
                        <a:pt x="443710" y="231649"/>
                      </a:moveTo>
                      <a:lnTo>
                        <a:pt x="400071" y="231649"/>
                      </a:lnTo>
                      <a:lnTo>
                        <a:pt x="400071" y="275287"/>
                      </a:lnTo>
                      <a:lnTo>
                        <a:pt x="443710" y="275287"/>
                      </a:lnTo>
                      <a:lnTo>
                        <a:pt x="443710" y="231649"/>
                      </a:lnTo>
                      <a:close/>
                    </a:path>
                    <a:path w="443865" h="442595">
                      <a:moveTo>
                        <a:pt x="443710" y="100721"/>
                      </a:moveTo>
                      <a:lnTo>
                        <a:pt x="400071" y="100721"/>
                      </a:lnTo>
                      <a:lnTo>
                        <a:pt x="400071" y="144359"/>
                      </a:lnTo>
                      <a:lnTo>
                        <a:pt x="443710" y="144359"/>
                      </a:lnTo>
                      <a:lnTo>
                        <a:pt x="443710" y="1007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object 21"/>
                <p:cNvSpPr/>
                <p:nvPr/>
              </p:nvSpPr>
              <p:spPr>
                <a:xfrm>
                  <a:off x="3660608" y="4451365"/>
                  <a:ext cx="68994" cy="75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object 22"/>
                <p:cNvSpPr/>
                <p:nvPr/>
              </p:nvSpPr>
              <p:spPr>
                <a:xfrm>
                  <a:off x="4011764" y="4186079"/>
                  <a:ext cx="377825" cy="30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825" h="309245">
                      <a:moveTo>
                        <a:pt x="250082" y="0"/>
                      </a:moveTo>
                      <a:lnTo>
                        <a:pt x="159613" y="0"/>
                      </a:lnTo>
                      <a:lnTo>
                        <a:pt x="159613" y="139824"/>
                      </a:lnTo>
                      <a:lnTo>
                        <a:pt x="63114" y="139824"/>
                      </a:lnTo>
                      <a:lnTo>
                        <a:pt x="0" y="202950"/>
                      </a:lnTo>
                      <a:lnTo>
                        <a:pt x="10605" y="221972"/>
                      </a:lnTo>
                      <a:lnTo>
                        <a:pt x="18487" y="242515"/>
                      </a:lnTo>
                      <a:lnTo>
                        <a:pt x="23399" y="264335"/>
                      </a:lnTo>
                      <a:lnTo>
                        <a:pt x="25092" y="287187"/>
                      </a:lnTo>
                      <a:lnTo>
                        <a:pt x="25092" y="294575"/>
                      </a:lnTo>
                      <a:lnTo>
                        <a:pt x="24539" y="301825"/>
                      </a:lnTo>
                      <a:lnTo>
                        <a:pt x="23546" y="308937"/>
                      </a:lnTo>
                      <a:lnTo>
                        <a:pt x="377492" y="308861"/>
                      </a:lnTo>
                      <a:lnTo>
                        <a:pt x="377492" y="265374"/>
                      </a:lnTo>
                      <a:lnTo>
                        <a:pt x="250082" y="265374"/>
                      </a:lnTo>
                      <a:lnTo>
                        <a:pt x="250082" y="114543"/>
                      </a:lnTo>
                      <a:lnTo>
                        <a:pt x="333288" y="114543"/>
                      </a:lnTo>
                      <a:lnTo>
                        <a:pt x="333288" y="57083"/>
                      </a:lnTo>
                      <a:lnTo>
                        <a:pt x="250082" y="0"/>
                      </a:lnTo>
                      <a:close/>
                    </a:path>
                    <a:path w="377825" h="309245">
                      <a:moveTo>
                        <a:pt x="351319" y="236084"/>
                      </a:moveTo>
                      <a:lnTo>
                        <a:pt x="308434" y="236084"/>
                      </a:lnTo>
                      <a:lnTo>
                        <a:pt x="298247" y="238142"/>
                      </a:lnTo>
                      <a:lnTo>
                        <a:pt x="289923" y="243754"/>
                      </a:lnTo>
                      <a:lnTo>
                        <a:pt x="284308" y="252077"/>
                      </a:lnTo>
                      <a:lnTo>
                        <a:pt x="282248" y="262270"/>
                      </a:lnTo>
                      <a:lnTo>
                        <a:pt x="282248" y="265374"/>
                      </a:lnTo>
                      <a:lnTo>
                        <a:pt x="377492" y="265374"/>
                      </a:lnTo>
                      <a:lnTo>
                        <a:pt x="377492" y="262270"/>
                      </a:lnTo>
                      <a:lnTo>
                        <a:pt x="375436" y="252077"/>
                      </a:lnTo>
                      <a:lnTo>
                        <a:pt x="369829" y="243754"/>
                      </a:lnTo>
                      <a:lnTo>
                        <a:pt x="361509" y="238142"/>
                      </a:lnTo>
                      <a:lnTo>
                        <a:pt x="351319" y="2360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object 23"/>
                <p:cNvSpPr/>
                <p:nvPr/>
              </p:nvSpPr>
              <p:spPr>
                <a:xfrm>
                  <a:off x="3771683" y="4362492"/>
                  <a:ext cx="221547" cy="2215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object 24"/>
                <p:cNvSpPr/>
                <p:nvPr/>
              </p:nvSpPr>
              <p:spPr>
                <a:xfrm>
                  <a:off x="3660583" y="3726160"/>
                  <a:ext cx="44386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65" h="144779">
                      <a:moveTo>
                        <a:pt x="261579" y="0"/>
                      </a:moveTo>
                      <a:lnTo>
                        <a:pt x="182168" y="0"/>
                      </a:lnTo>
                      <a:lnTo>
                        <a:pt x="182168" y="46804"/>
                      </a:lnTo>
                      <a:lnTo>
                        <a:pt x="0" y="93370"/>
                      </a:lnTo>
                      <a:lnTo>
                        <a:pt x="0" y="144158"/>
                      </a:lnTo>
                      <a:lnTo>
                        <a:pt x="443722" y="144158"/>
                      </a:lnTo>
                      <a:lnTo>
                        <a:pt x="443722" y="93370"/>
                      </a:lnTo>
                      <a:lnTo>
                        <a:pt x="261579" y="46804"/>
                      </a:lnTo>
                      <a:lnTo>
                        <a:pt x="2615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>
              <a:off x="6001039" y="3018135"/>
              <a:ext cx="154757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Навесное и прицепное оборудование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60215" y="2154981"/>
            <a:ext cx="1547573" cy="1201920"/>
            <a:chOff x="7623307" y="2123992"/>
            <a:chExt cx="1547573" cy="120192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7947195" y="2123992"/>
              <a:ext cx="890077" cy="840982"/>
              <a:chOff x="6189409" y="2100052"/>
              <a:chExt cx="890077" cy="840982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6189409" y="2100052"/>
                <a:ext cx="890077" cy="840982"/>
              </a:xfrm>
              <a:prstGeom prst="ellipse">
                <a:avLst/>
              </a:prstGeom>
              <a:solidFill>
                <a:srgbClr val="007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6298992" y="2360682"/>
                <a:ext cx="670910" cy="373394"/>
                <a:chOff x="2965034" y="4207107"/>
                <a:chExt cx="1145904" cy="540729"/>
              </a:xfrm>
              <a:solidFill>
                <a:schemeClr val="bg1"/>
              </a:solidFill>
            </p:grpSpPr>
            <p:sp>
              <p:nvSpPr>
                <p:cNvPr id="44" name="object 44"/>
                <p:cNvSpPr/>
                <p:nvPr/>
              </p:nvSpPr>
              <p:spPr>
                <a:xfrm>
                  <a:off x="3788179" y="4207107"/>
                  <a:ext cx="322759" cy="3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95" h="572134">
                      <a:moveTo>
                        <a:pt x="505844" y="512126"/>
                      </a:moveTo>
                      <a:lnTo>
                        <a:pt x="30281" y="512126"/>
                      </a:lnTo>
                      <a:lnTo>
                        <a:pt x="71136" y="516262"/>
                      </a:lnTo>
                      <a:lnTo>
                        <a:pt x="109206" y="528120"/>
                      </a:lnTo>
                      <a:lnTo>
                        <a:pt x="143671" y="546874"/>
                      </a:lnTo>
                      <a:lnTo>
                        <a:pt x="173711" y="571697"/>
                      </a:lnTo>
                      <a:lnTo>
                        <a:pt x="505844" y="571697"/>
                      </a:lnTo>
                      <a:lnTo>
                        <a:pt x="505844" y="512126"/>
                      </a:lnTo>
                      <a:close/>
                    </a:path>
                    <a:path w="506095" h="572134">
                      <a:moveTo>
                        <a:pt x="235293" y="0"/>
                      </a:moveTo>
                      <a:lnTo>
                        <a:pt x="0" y="0"/>
                      </a:lnTo>
                      <a:lnTo>
                        <a:pt x="0" y="514652"/>
                      </a:lnTo>
                      <a:lnTo>
                        <a:pt x="7463" y="513626"/>
                      </a:lnTo>
                      <a:lnTo>
                        <a:pt x="14990" y="512828"/>
                      </a:lnTo>
                      <a:lnTo>
                        <a:pt x="22592" y="512311"/>
                      </a:lnTo>
                      <a:lnTo>
                        <a:pt x="30281" y="512126"/>
                      </a:lnTo>
                      <a:lnTo>
                        <a:pt x="505844" y="512126"/>
                      </a:lnTo>
                      <a:lnTo>
                        <a:pt x="505844" y="325749"/>
                      </a:lnTo>
                      <a:lnTo>
                        <a:pt x="255988" y="325749"/>
                      </a:lnTo>
                      <a:lnTo>
                        <a:pt x="228118" y="254291"/>
                      </a:lnTo>
                      <a:lnTo>
                        <a:pt x="88960" y="254291"/>
                      </a:lnTo>
                      <a:lnTo>
                        <a:pt x="88960" y="50297"/>
                      </a:lnTo>
                      <a:lnTo>
                        <a:pt x="374427" y="50297"/>
                      </a:lnTo>
                      <a:lnTo>
                        <a:pt x="365669" y="38626"/>
                      </a:lnTo>
                      <a:lnTo>
                        <a:pt x="334800" y="17084"/>
                      </a:lnTo>
                      <a:lnTo>
                        <a:pt x="292470" y="4250"/>
                      </a:lnTo>
                      <a:lnTo>
                        <a:pt x="235293" y="0"/>
                      </a:lnTo>
                      <a:close/>
                    </a:path>
                    <a:path w="506095" h="572134">
                      <a:moveTo>
                        <a:pt x="374427" y="50297"/>
                      </a:moveTo>
                      <a:lnTo>
                        <a:pt x="235280" y="50297"/>
                      </a:lnTo>
                      <a:lnTo>
                        <a:pt x="285534" y="53646"/>
                      </a:lnTo>
                      <a:lnTo>
                        <a:pt x="319295" y="65802"/>
                      </a:lnTo>
                      <a:lnTo>
                        <a:pt x="342426" y="89931"/>
                      </a:lnTo>
                      <a:lnTo>
                        <a:pt x="360791" y="129197"/>
                      </a:lnTo>
                      <a:lnTo>
                        <a:pt x="380256" y="186767"/>
                      </a:lnTo>
                      <a:lnTo>
                        <a:pt x="387154" y="207987"/>
                      </a:lnTo>
                      <a:lnTo>
                        <a:pt x="390805" y="219075"/>
                      </a:lnTo>
                      <a:lnTo>
                        <a:pt x="410247" y="261215"/>
                      </a:lnTo>
                      <a:lnTo>
                        <a:pt x="438152" y="299025"/>
                      </a:lnTo>
                      <a:lnTo>
                        <a:pt x="445456" y="308971"/>
                      </a:lnTo>
                      <a:lnTo>
                        <a:pt x="451752" y="318394"/>
                      </a:lnTo>
                      <a:lnTo>
                        <a:pt x="455546" y="325749"/>
                      </a:lnTo>
                      <a:lnTo>
                        <a:pt x="505844" y="325749"/>
                      </a:lnTo>
                      <a:lnTo>
                        <a:pt x="505844" y="323776"/>
                      </a:lnTo>
                      <a:lnTo>
                        <a:pt x="497420" y="297016"/>
                      </a:lnTo>
                      <a:lnTo>
                        <a:pt x="478083" y="268414"/>
                      </a:lnTo>
                      <a:lnTo>
                        <a:pt x="456731" y="240142"/>
                      </a:lnTo>
                      <a:lnTo>
                        <a:pt x="442265" y="214372"/>
                      </a:lnTo>
                      <a:lnTo>
                        <a:pt x="423375" y="156750"/>
                      </a:lnTo>
                      <a:lnTo>
                        <a:pt x="406570" y="108335"/>
                      </a:lnTo>
                      <a:lnTo>
                        <a:pt x="388464" y="69002"/>
                      </a:lnTo>
                      <a:lnTo>
                        <a:pt x="374427" y="502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5" name="object 45"/>
                <p:cNvSpPr/>
                <p:nvPr/>
              </p:nvSpPr>
              <p:spPr>
                <a:xfrm>
                  <a:off x="3914416" y="4589459"/>
                  <a:ext cx="186690" cy="7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35" h="113029">
                      <a:moveTo>
                        <a:pt x="292590" y="0"/>
                      </a:moveTo>
                      <a:lnTo>
                        <a:pt x="0" y="0"/>
                      </a:lnTo>
                      <a:lnTo>
                        <a:pt x="8411" y="20325"/>
                      </a:lnTo>
                      <a:lnTo>
                        <a:pt x="14641" y="41661"/>
                      </a:lnTo>
                      <a:lnTo>
                        <a:pt x="18510" y="63884"/>
                      </a:lnTo>
                      <a:lnTo>
                        <a:pt x="19840" y="86874"/>
                      </a:lnTo>
                      <a:lnTo>
                        <a:pt x="19707" y="93407"/>
                      </a:lnTo>
                      <a:lnTo>
                        <a:pt x="19332" y="99874"/>
                      </a:lnTo>
                      <a:lnTo>
                        <a:pt x="18753" y="106288"/>
                      </a:lnTo>
                      <a:lnTo>
                        <a:pt x="18005" y="112658"/>
                      </a:lnTo>
                      <a:lnTo>
                        <a:pt x="292590" y="112658"/>
                      </a:lnTo>
                      <a:lnTo>
                        <a:pt x="2925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6" name="object 46"/>
                <p:cNvSpPr/>
                <p:nvPr/>
              </p:nvSpPr>
              <p:spPr>
                <a:xfrm>
                  <a:off x="3398130" y="4589459"/>
                  <a:ext cx="262419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79">
                      <a:moveTo>
                        <a:pt x="0" y="0"/>
                      </a:moveTo>
                      <a:lnTo>
                        <a:pt x="411430" y="0"/>
                      </a:lnTo>
                    </a:path>
                  </a:pathLst>
                </a:custGeom>
                <a:grpFill/>
                <a:ln w="56329"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7" name="object 47"/>
                <p:cNvSpPr/>
                <p:nvPr/>
              </p:nvSpPr>
              <p:spPr>
                <a:xfrm>
                  <a:off x="3398130" y="4702117"/>
                  <a:ext cx="262419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79">
                      <a:moveTo>
                        <a:pt x="0" y="0"/>
                      </a:moveTo>
                      <a:lnTo>
                        <a:pt x="411430" y="0"/>
                      </a:lnTo>
                    </a:path>
                  </a:pathLst>
                </a:custGeom>
                <a:grpFill/>
                <a:ln w="56329"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8" name="object 48"/>
                <p:cNvSpPr/>
                <p:nvPr/>
              </p:nvSpPr>
              <p:spPr>
                <a:xfrm>
                  <a:off x="2965034" y="4562657"/>
                  <a:ext cx="182654" cy="1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385" h="286384">
                      <a:moveTo>
                        <a:pt x="142990" y="0"/>
                      </a:moveTo>
                      <a:lnTo>
                        <a:pt x="97794" y="7288"/>
                      </a:lnTo>
                      <a:lnTo>
                        <a:pt x="58542" y="27583"/>
                      </a:lnTo>
                      <a:lnTo>
                        <a:pt x="27588" y="58531"/>
                      </a:lnTo>
                      <a:lnTo>
                        <a:pt x="7289" y="97776"/>
                      </a:lnTo>
                      <a:lnTo>
                        <a:pt x="0" y="142965"/>
                      </a:lnTo>
                      <a:lnTo>
                        <a:pt x="7289" y="188153"/>
                      </a:lnTo>
                      <a:lnTo>
                        <a:pt x="27588" y="227399"/>
                      </a:lnTo>
                      <a:lnTo>
                        <a:pt x="58542" y="258346"/>
                      </a:lnTo>
                      <a:lnTo>
                        <a:pt x="97794" y="278642"/>
                      </a:lnTo>
                      <a:lnTo>
                        <a:pt x="142990" y="285930"/>
                      </a:lnTo>
                      <a:lnTo>
                        <a:pt x="188174" y="278642"/>
                      </a:lnTo>
                      <a:lnTo>
                        <a:pt x="227418" y="258346"/>
                      </a:lnTo>
                      <a:lnTo>
                        <a:pt x="258368" y="227399"/>
                      </a:lnTo>
                      <a:lnTo>
                        <a:pt x="268881" y="207072"/>
                      </a:lnTo>
                      <a:lnTo>
                        <a:pt x="142990" y="207072"/>
                      </a:lnTo>
                      <a:lnTo>
                        <a:pt x="118057" y="202025"/>
                      </a:lnTo>
                      <a:lnTo>
                        <a:pt x="97677" y="188273"/>
                      </a:lnTo>
                      <a:lnTo>
                        <a:pt x="83927" y="167893"/>
                      </a:lnTo>
                      <a:lnTo>
                        <a:pt x="78883" y="142965"/>
                      </a:lnTo>
                      <a:lnTo>
                        <a:pt x="83927" y="118033"/>
                      </a:lnTo>
                      <a:lnTo>
                        <a:pt x="97677" y="97644"/>
                      </a:lnTo>
                      <a:lnTo>
                        <a:pt x="118057" y="83883"/>
                      </a:lnTo>
                      <a:lnTo>
                        <a:pt x="142990" y="78833"/>
                      </a:lnTo>
                      <a:lnTo>
                        <a:pt x="268868" y="78833"/>
                      </a:lnTo>
                      <a:lnTo>
                        <a:pt x="258368" y="58531"/>
                      </a:lnTo>
                      <a:lnTo>
                        <a:pt x="227418" y="27583"/>
                      </a:lnTo>
                      <a:lnTo>
                        <a:pt x="188174" y="7288"/>
                      </a:lnTo>
                      <a:lnTo>
                        <a:pt x="142990" y="0"/>
                      </a:lnTo>
                      <a:close/>
                    </a:path>
                    <a:path w="286385" h="286384">
                      <a:moveTo>
                        <a:pt x="268868" y="78833"/>
                      </a:moveTo>
                      <a:lnTo>
                        <a:pt x="142990" y="78833"/>
                      </a:lnTo>
                      <a:lnTo>
                        <a:pt x="167921" y="83883"/>
                      </a:lnTo>
                      <a:lnTo>
                        <a:pt x="188296" y="97644"/>
                      </a:lnTo>
                      <a:lnTo>
                        <a:pt x="202042" y="118033"/>
                      </a:lnTo>
                      <a:lnTo>
                        <a:pt x="207084" y="142965"/>
                      </a:lnTo>
                      <a:lnTo>
                        <a:pt x="202042" y="167893"/>
                      </a:lnTo>
                      <a:lnTo>
                        <a:pt x="188296" y="188273"/>
                      </a:lnTo>
                      <a:lnTo>
                        <a:pt x="167921" y="202025"/>
                      </a:lnTo>
                      <a:lnTo>
                        <a:pt x="142990" y="207072"/>
                      </a:lnTo>
                      <a:lnTo>
                        <a:pt x="268881" y="207072"/>
                      </a:lnTo>
                      <a:lnTo>
                        <a:pt x="278666" y="188153"/>
                      </a:lnTo>
                      <a:lnTo>
                        <a:pt x="285955" y="142965"/>
                      </a:lnTo>
                      <a:lnTo>
                        <a:pt x="278666" y="97776"/>
                      </a:lnTo>
                      <a:lnTo>
                        <a:pt x="268868" y="788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9" name="object 49"/>
                <p:cNvSpPr/>
                <p:nvPr/>
              </p:nvSpPr>
              <p:spPr>
                <a:xfrm>
                  <a:off x="3181589" y="4562657"/>
                  <a:ext cx="182640" cy="1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385" h="286384">
                      <a:moveTo>
                        <a:pt x="142965" y="0"/>
                      </a:moveTo>
                      <a:lnTo>
                        <a:pt x="97781" y="7288"/>
                      </a:lnTo>
                      <a:lnTo>
                        <a:pt x="58536" y="27583"/>
                      </a:lnTo>
                      <a:lnTo>
                        <a:pt x="27587" y="58531"/>
                      </a:lnTo>
                      <a:lnTo>
                        <a:pt x="7289" y="97776"/>
                      </a:lnTo>
                      <a:lnTo>
                        <a:pt x="0" y="142965"/>
                      </a:lnTo>
                      <a:lnTo>
                        <a:pt x="7289" y="188153"/>
                      </a:lnTo>
                      <a:lnTo>
                        <a:pt x="27587" y="227399"/>
                      </a:lnTo>
                      <a:lnTo>
                        <a:pt x="58536" y="258346"/>
                      </a:lnTo>
                      <a:lnTo>
                        <a:pt x="97781" y="278642"/>
                      </a:lnTo>
                      <a:lnTo>
                        <a:pt x="142965" y="285930"/>
                      </a:lnTo>
                      <a:lnTo>
                        <a:pt x="188161" y="278642"/>
                      </a:lnTo>
                      <a:lnTo>
                        <a:pt x="227413" y="258346"/>
                      </a:lnTo>
                      <a:lnTo>
                        <a:pt x="258366" y="227399"/>
                      </a:lnTo>
                      <a:lnTo>
                        <a:pt x="268880" y="207072"/>
                      </a:lnTo>
                      <a:lnTo>
                        <a:pt x="142965" y="207072"/>
                      </a:lnTo>
                      <a:lnTo>
                        <a:pt x="118037" y="202025"/>
                      </a:lnTo>
                      <a:lnTo>
                        <a:pt x="97657" y="188273"/>
                      </a:lnTo>
                      <a:lnTo>
                        <a:pt x="83904" y="167893"/>
                      </a:lnTo>
                      <a:lnTo>
                        <a:pt x="78858" y="142965"/>
                      </a:lnTo>
                      <a:lnTo>
                        <a:pt x="83904" y="118033"/>
                      </a:lnTo>
                      <a:lnTo>
                        <a:pt x="97657" y="97644"/>
                      </a:lnTo>
                      <a:lnTo>
                        <a:pt x="118037" y="83883"/>
                      </a:lnTo>
                      <a:lnTo>
                        <a:pt x="142965" y="78833"/>
                      </a:lnTo>
                      <a:lnTo>
                        <a:pt x="268867" y="78833"/>
                      </a:lnTo>
                      <a:lnTo>
                        <a:pt x="258366" y="58531"/>
                      </a:lnTo>
                      <a:lnTo>
                        <a:pt x="227413" y="27583"/>
                      </a:lnTo>
                      <a:lnTo>
                        <a:pt x="188161" y="7288"/>
                      </a:lnTo>
                      <a:lnTo>
                        <a:pt x="142965" y="0"/>
                      </a:lnTo>
                      <a:close/>
                    </a:path>
                    <a:path w="286385" h="286384">
                      <a:moveTo>
                        <a:pt x="268867" y="78833"/>
                      </a:moveTo>
                      <a:lnTo>
                        <a:pt x="142965" y="78833"/>
                      </a:lnTo>
                      <a:lnTo>
                        <a:pt x="167898" y="83883"/>
                      </a:lnTo>
                      <a:lnTo>
                        <a:pt x="188278" y="97644"/>
                      </a:lnTo>
                      <a:lnTo>
                        <a:pt x="202027" y="118033"/>
                      </a:lnTo>
                      <a:lnTo>
                        <a:pt x="207072" y="142965"/>
                      </a:lnTo>
                      <a:lnTo>
                        <a:pt x="202027" y="167893"/>
                      </a:lnTo>
                      <a:lnTo>
                        <a:pt x="188278" y="188273"/>
                      </a:lnTo>
                      <a:lnTo>
                        <a:pt x="167898" y="202025"/>
                      </a:lnTo>
                      <a:lnTo>
                        <a:pt x="142965" y="207072"/>
                      </a:lnTo>
                      <a:lnTo>
                        <a:pt x="268880" y="207072"/>
                      </a:lnTo>
                      <a:lnTo>
                        <a:pt x="278665" y="188153"/>
                      </a:lnTo>
                      <a:lnTo>
                        <a:pt x="285955" y="142965"/>
                      </a:lnTo>
                      <a:lnTo>
                        <a:pt x="278665" y="97776"/>
                      </a:lnTo>
                      <a:lnTo>
                        <a:pt x="268867" y="788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0" name="object 50"/>
                <p:cNvSpPr/>
                <p:nvPr/>
              </p:nvSpPr>
              <p:spPr>
                <a:xfrm>
                  <a:off x="3723030" y="4551364"/>
                  <a:ext cx="182640" cy="1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385" h="286384">
                      <a:moveTo>
                        <a:pt x="142952" y="0"/>
                      </a:moveTo>
                      <a:lnTo>
                        <a:pt x="67909" y="21396"/>
                      </a:lnTo>
                      <a:lnTo>
                        <a:pt x="32193" y="52668"/>
                      </a:lnTo>
                      <a:lnTo>
                        <a:pt x="8551" y="94185"/>
                      </a:lnTo>
                      <a:lnTo>
                        <a:pt x="0" y="142965"/>
                      </a:lnTo>
                      <a:lnTo>
                        <a:pt x="7288" y="188153"/>
                      </a:lnTo>
                      <a:lnTo>
                        <a:pt x="27582" y="227399"/>
                      </a:lnTo>
                      <a:lnTo>
                        <a:pt x="58528" y="258346"/>
                      </a:lnTo>
                      <a:lnTo>
                        <a:pt x="97770" y="278642"/>
                      </a:lnTo>
                      <a:lnTo>
                        <a:pt x="142952" y="285930"/>
                      </a:lnTo>
                      <a:lnTo>
                        <a:pt x="192763" y="276987"/>
                      </a:lnTo>
                      <a:lnTo>
                        <a:pt x="234877" y="252317"/>
                      </a:lnTo>
                      <a:lnTo>
                        <a:pt x="266122" y="215158"/>
                      </a:lnTo>
                      <a:lnTo>
                        <a:pt x="269120" y="207072"/>
                      </a:lnTo>
                      <a:lnTo>
                        <a:pt x="142952" y="207072"/>
                      </a:lnTo>
                      <a:lnTo>
                        <a:pt x="118026" y="202025"/>
                      </a:lnTo>
                      <a:lnTo>
                        <a:pt x="97650" y="188273"/>
                      </a:lnTo>
                      <a:lnTo>
                        <a:pt x="83902" y="167893"/>
                      </a:lnTo>
                      <a:lnTo>
                        <a:pt x="78858" y="142965"/>
                      </a:lnTo>
                      <a:lnTo>
                        <a:pt x="81326" y="125448"/>
                      </a:lnTo>
                      <a:lnTo>
                        <a:pt x="112683" y="86799"/>
                      </a:lnTo>
                      <a:lnTo>
                        <a:pt x="142952" y="78833"/>
                      </a:lnTo>
                      <a:lnTo>
                        <a:pt x="268847" y="78833"/>
                      </a:lnTo>
                      <a:lnTo>
                        <a:pt x="258349" y="58531"/>
                      </a:lnTo>
                      <a:lnTo>
                        <a:pt x="227401" y="27583"/>
                      </a:lnTo>
                      <a:lnTo>
                        <a:pt x="188152" y="7288"/>
                      </a:lnTo>
                      <a:lnTo>
                        <a:pt x="142952" y="0"/>
                      </a:lnTo>
                      <a:close/>
                    </a:path>
                    <a:path w="286385" h="286384">
                      <a:moveTo>
                        <a:pt x="268847" y="78833"/>
                      </a:moveTo>
                      <a:lnTo>
                        <a:pt x="142952" y="78833"/>
                      </a:lnTo>
                      <a:lnTo>
                        <a:pt x="167890" y="83883"/>
                      </a:lnTo>
                      <a:lnTo>
                        <a:pt x="188278" y="97644"/>
                      </a:lnTo>
                      <a:lnTo>
                        <a:pt x="202036" y="118033"/>
                      </a:lnTo>
                      <a:lnTo>
                        <a:pt x="207084" y="142965"/>
                      </a:lnTo>
                      <a:lnTo>
                        <a:pt x="206713" y="149757"/>
                      </a:lnTo>
                      <a:lnTo>
                        <a:pt x="178337" y="196354"/>
                      </a:lnTo>
                      <a:lnTo>
                        <a:pt x="142952" y="207072"/>
                      </a:lnTo>
                      <a:lnTo>
                        <a:pt x="269120" y="207072"/>
                      </a:lnTo>
                      <a:lnTo>
                        <a:pt x="283329" y="168748"/>
                      </a:lnTo>
                      <a:lnTo>
                        <a:pt x="285930" y="142965"/>
                      </a:lnTo>
                      <a:lnTo>
                        <a:pt x="278643" y="97776"/>
                      </a:lnTo>
                      <a:lnTo>
                        <a:pt x="268847" y="788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1" name="object 51"/>
                <p:cNvSpPr/>
                <p:nvPr/>
              </p:nvSpPr>
              <p:spPr>
                <a:xfrm>
                  <a:off x="2972325" y="4240735"/>
                  <a:ext cx="773488" cy="29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850" h="462279">
                      <a:moveTo>
                        <a:pt x="173674" y="0"/>
                      </a:moveTo>
                      <a:lnTo>
                        <a:pt x="0" y="0"/>
                      </a:lnTo>
                      <a:lnTo>
                        <a:pt x="0" y="461979"/>
                      </a:lnTo>
                      <a:lnTo>
                        <a:pt x="1212226" y="461979"/>
                      </a:lnTo>
                      <a:lnTo>
                        <a:pt x="1212226" y="288895"/>
                      </a:lnTo>
                      <a:lnTo>
                        <a:pt x="56341" y="288895"/>
                      </a:lnTo>
                      <a:lnTo>
                        <a:pt x="56341" y="232566"/>
                      </a:lnTo>
                      <a:lnTo>
                        <a:pt x="1212226" y="232566"/>
                      </a:lnTo>
                      <a:lnTo>
                        <a:pt x="1212226" y="176237"/>
                      </a:lnTo>
                      <a:lnTo>
                        <a:pt x="56329" y="176237"/>
                      </a:lnTo>
                      <a:lnTo>
                        <a:pt x="56329" y="119895"/>
                      </a:lnTo>
                      <a:lnTo>
                        <a:pt x="1212226" y="119895"/>
                      </a:lnTo>
                      <a:lnTo>
                        <a:pt x="1212226" y="64257"/>
                      </a:lnTo>
                      <a:lnTo>
                        <a:pt x="218732" y="64257"/>
                      </a:lnTo>
                      <a:lnTo>
                        <a:pt x="173674" y="0"/>
                      </a:lnTo>
                      <a:close/>
                    </a:path>
                    <a:path w="1212850" h="462279">
                      <a:moveTo>
                        <a:pt x="345313" y="232566"/>
                      </a:moveTo>
                      <a:lnTo>
                        <a:pt x="288971" y="232566"/>
                      </a:lnTo>
                      <a:lnTo>
                        <a:pt x="288971" y="288895"/>
                      </a:lnTo>
                      <a:lnTo>
                        <a:pt x="345313" y="288895"/>
                      </a:lnTo>
                      <a:lnTo>
                        <a:pt x="345313" y="232566"/>
                      </a:lnTo>
                      <a:close/>
                    </a:path>
                    <a:path w="1212850" h="462279">
                      <a:moveTo>
                        <a:pt x="634296" y="232566"/>
                      </a:moveTo>
                      <a:lnTo>
                        <a:pt x="577930" y="232566"/>
                      </a:lnTo>
                      <a:lnTo>
                        <a:pt x="577930" y="288895"/>
                      </a:lnTo>
                      <a:lnTo>
                        <a:pt x="634296" y="288895"/>
                      </a:lnTo>
                      <a:lnTo>
                        <a:pt x="634296" y="232566"/>
                      </a:lnTo>
                      <a:close/>
                    </a:path>
                    <a:path w="1212850" h="462279">
                      <a:moveTo>
                        <a:pt x="923243" y="232566"/>
                      </a:moveTo>
                      <a:lnTo>
                        <a:pt x="866913" y="232566"/>
                      </a:lnTo>
                      <a:lnTo>
                        <a:pt x="866913" y="288895"/>
                      </a:lnTo>
                      <a:lnTo>
                        <a:pt x="923243" y="288895"/>
                      </a:lnTo>
                      <a:lnTo>
                        <a:pt x="923243" y="232566"/>
                      </a:lnTo>
                      <a:close/>
                    </a:path>
                    <a:path w="1212850" h="462279">
                      <a:moveTo>
                        <a:pt x="1212226" y="232566"/>
                      </a:moveTo>
                      <a:lnTo>
                        <a:pt x="1155872" y="232566"/>
                      </a:lnTo>
                      <a:lnTo>
                        <a:pt x="1155872" y="288895"/>
                      </a:lnTo>
                      <a:lnTo>
                        <a:pt x="1212226" y="288895"/>
                      </a:lnTo>
                      <a:lnTo>
                        <a:pt x="1212226" y="232566"/>
                      </a:lnTo>
                      <a:close/>
                    </a:path>
                    <a:path w="1212850" h="462279">
                      <a:moveTo>
                        <a:pt x="345313" y="119895"/>
                      </a:moveTo>
                      <a:lnTo>
                        <a:pt x="288971" y="119895"/>
                      </a:lnTo>
                      <a:lnTo>
                        <a:pt x="288971" y="176237"/>
                      </a:lnTo>
                      <a:lnTo>
                        <a:pt x="345313" y="176237"/>
                      </a:lnTo>
                      <a:lnTo>
                        <a:pt x="345313" y="119895"/>
                      </a:lnTo>
                      <a:close/>
                    </a:path>
                    <a:path w="1212850" h="462279">
                      <a:moveTo>
                        <a:pt x="634284" y="119895"/>
                      </a:moveTo>
                      <a:lnTo>
                        <a:pt x="577942" y="119895"/>
                      </a:lnTo>
                      <a:lnTo>
                        <a:pt x="577942" y="176237"/>
                      </a:lnTo>
                      <a:lnTo>
                        <a:pt x="634284" y="176237"/>
                      </a:lnTo>
                      <a:lnTo>
                        <a:pt x="634284" y="119895"/>
                      </a:lnTo>
                      <a:close/>
                    </a:path>
                    <a:path w="1212850" h="462279">
                      <a:moveTo>
                        <a:pt x="923243" y="119895"/>
                      </a:moveTo>
                      <a:lnTo>
                        <a:pt x="866913" y="119895"/>
                      </a:lnTo>
                      <a:lnTo>
                        <a:pt x="866913" y="176237"/>
                      </a:lnTo>
                      <a:lnTo>
                        <a:pt x="923243" y="176237"/>
                      </a:lnTo>
                      <a:lnTo>
                        <a:pt x="923243" y="119895"/>
                      </a:lnTo>
                      <a:close/>
                    </a:path>
                    <a:path w="1212850" h="462279">
                      <a:moveTo>
                        <a:pt x="1212226" y="119895"/>
                      </a:moveTo>
                      <a:lnTo>
                        <a:pt x="1155885" y="119895"/>
                      </a:lnTo>
                      <a:lnTo>
                        <a:pt x="1155885" y="176237"/>
                      </a:lnTo>
                      <a:lnTo>
                        <a:pt x="1212226" y="176237"/>
                      </a:lnTo>
                      <a:lnTo>
                        <a:pt x="1212226" y="119895"/>
                      </a:lnTo>
                      <a:close/>
                    </a:path>
                    <a:path w="1212850" h="462279">
                      <a:moveTo>
                        <a:pt x="1212226" y="0"/>
                      </a:moveTo>
                      <a:lnTo>
                        <a:pt x="1038552" y="0"/>
                      </a:lnTo>
                      <a:lnTo>
                        <a:pt x="993494" y="64257"/>
                      </a:lnTo>
                      <a:lnTo>
                        <a:pt x="1212226" y="64257"/>
                      </a:lnTo>
                      <a:lnTo>
                        <a:pt x="1212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  <p:sp>
            <p:nvSpPr>
              <p:cNvPr id="52" name="object 46"/>
              <p:cNvSpPr/>
              <p:nvPr/>
            </p:nvSpPr>
            <p:spPr>
              <a:xfrm flipV="1">
                <a:off x="6572411" y="2553583"/>
                <a:ext cx="133794" cy="85865"/>
              </a:xfrm>
              <a:custGeom>
                <a:avLst/>
                <a:gdLst/>
                <a:ahLst/>
                <a:cxnLst/>
                <a:rect l="l" t="t" r="r" b="b"/>
                <a:pathLst>
                  <a:path w="411479">
                    <a:moveTo>
                      <a:pt x="0" y="0"/>
                    </a:moveTo>
                    <a:lnTo>
                      <a:pt x="411430" y="0"/>
                    </a:lnTo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6329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623307" y="3018135"/>
              <a:ext cx="15475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втотранспорт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313653" y="2526371"/>
            <a:ext cx="27199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10 500+</a:t>
            </a:r>
          </a:p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Наименований техники в каталоге на 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www.rosagroleasing.ru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13652" y="4129637"/>
            <a:ext cx="27199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3300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Аккредитованных поставщиков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093030" y="2399295"/>
            <a:ext cx="0" cy="2757167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179" y="242373"/>
            <a:ext cx="70573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акция к посевной кампании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22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8168" y="924995"/>
            <a:ext cx="8846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преддверии посевной кампании для аграриев страны «</a:t>
            </a:r>
            <a:r>
              <a:rPr lang="ru-RU" dirty="0" err="1" smtClean="0"/>
              <a:t>Росагролизинг</a:t>
            </a:r>
            <a:r>
              <a:rPr lang="ru-RU" dirty="0" smtClean="0"/>
              <a:t>» запустил специальную акцию, воспользовавшись которой клиенты смогут приобрести сельхозтехнику на уникальных условиях: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467202" y="1963735"/>
            <a:ext cx="2432350" cy="1825142"/>
            <a:chOff x="1537344" y="1938204"/>
            <a:chExt cx="2432350" cy="18251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067719" y="1938204"/>
              <a:ext cx="1388533" cy="1242353"/>
              <a:chOff x="2067719" y="1938204"/>
              <a:chExt cx="1388533" cy="1242353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067719" y="1938204"/>
                <a:ext cx="1388533" cy="1242353"/>
                <a:chOff x="2010833" y="1859336"/>
                <a:chExt cx="1388533" cy="1242353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2010833" y="1859336"/>
                  <a:ext cx="1388533" cy="124235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Овал 3"/>
                <p:cNvSpPr/>
                <p:nvPr/>
              </p:nvSpPr>
              <p:spPr>
                <a:xfrm>
                  <a:off x="2099733" y="1956664"/>
                  <a:ext cx="1193800" cy="1058333"/>
                </a:xfrm>
                <a:prstGeom prst="ellipse">
                  <a:avLst/>
                </a:prstGeom>
                <a:solidFill>
                  <a:srgbClr val="0078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AutoShape 59">
                <a:extLst>
                  <a:ext uri="{FF2B5EF4-FFF2-40B4-BE49-F238E27FC236}">
                    <a16:creationId xmlns="" xmlns:a16="http://schemas.microsoft.com/office/drawing/2014/main" id="{F11485C6-2786-401D-8C5E-B0A1B2A51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00" y="2252134"/>
                <a:ext cx="549903" cy="545778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5" tIns="19045" rIns="19045" bIns="19045" anchor="ctr"/>
              <a:lstStyle/>
              <a:p>
                <a:pPr algn="ctr" defTabSz="22854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537344" y="3240126"/>
              <a:ext cx="2432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20" dirty="0">
                  <a:latin typeface="Arial" panose="020B0604020202020204" pitchFamily="34" charset="0"/>
                  <a:cs typeface="Arial" panose="020B0604020202020204" pitchFamily="34" charset="0"/>
                </a:rPr>
                <a:t>Отсрочка платежа </a:t>
              </a:r>
              <a:endParaRPr lang="ru-RU" sz="1400" b="1" spc="2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spc="20" dirty="0" smtClean="0">
                  <a:solidFill>
                    <a:srgbClr val="0078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месяцев* </a:t>
              </a:r>
              <a:endParaRPr lang="ru-RU"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18430" y="1930131"/>
            <a:ext cx="2432350" cy="1849117"/>
            <a:chOff x="4735363" y="1946671"/>
            <a:chExt cx="2432350" cy="18491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258043" y="1946671"/>
              <a:ext cx="1388533" cy="1242353"/>
              <a:chOff x="5253566" y="1859336"/>
              <a:chExt cx="1388533" cy="1242353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5253566" y="1859336"/>
                <a:ext cx="1388533" cy="1242353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354638" y="1942880"/>
                <a:ext cx="1193800" cy="1058333"/>
              </a:xfrm>
              <a:prstGeom prst="ellipse">
                <a:avLst/>
              </a:prstGeom>
              <a:solidFill>
                <a:srgbClr val="007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4735363" y="3272568"/>
              <a:ext cx="2432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20" dirty="0" smtClean="0">
                  <a:solidFill>
                    <a:srgbClr val="0078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Сезонный график </a:t>
              </a:r>
              <a:r>
                <a:rPr lang="ru-RU" sz="1400" b="1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платежей</a:t>
              </a:r>
              <a:endParaRPr lang="ru-RU" sz="1400" dirty="0"/>
            </a:p>
          </p:txBody>
        </p:sp>
        <p:grpSp>
          <p:nvGrpSpPr>
            <p:cNvPr id="39" name="Group 72">
              <a:extLst>
                <a:ext uri="{FF2B5EF4-FFF2-40B4-BE49-F238E27FC236}">
                  <a16:creationId xmlns="" xmlns:a16="http://schemas.microsoft.com/office/drawing/2014/main" id="{C08CA023-BCBD-4FC9-B32D-E2F2E188675E}"/>
                </a:ext>
              </a:extLst>
            </p:cNvPr>
            <p:cNvGrpSpPr/>
            <p:nvPr/>
          </p:nvGrpSpPr>
          <p:grpSpPr>
            <a:xfrm>
              <a:off x="5708143" y="2311188"/>
              <a:ext cx="486790" cy="486790"/>
              <a:chOff x="7275629" y="3045147"/>
              <a:chExt cx="464344" cy="464344"/>
            </a:xfrm>
            <a:solidFill>
              <a:schemeClr val="bg1"/>
            </a:solidFill>
          </p:grpSpPr>
          <p:sp>
            <p:nvSpPr>
              <p:cNvPr id="40" name="AutoShape 56">
                <a:extLst>
                  <a:ext uri="{FF2B5EF4-FFF2-40B4-BE49-F238E27FC236}">
                    <a16:creationId xmlns="" xmlns:a16="http://schemas.microsoft.com/office/drawing/2014/main" id="{BFFAB07C-4973-48AA-AD5C-5DEF7DFD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5" tIns="19045" rIns="19045" bIns="19045" anchor="ctr"/>
              <a:lstStyle/>
              <a:p>
                <a:pPr algn="ctr" defTabSz="22854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57">
                <a:extLst>
                  <a:ext uri="{FF2B5EF4-FFF2-40B4-BE49-F238E27FC236}">
                    <a16:creationId xmlns="" xmlns:a16="http://schemas.microsoft.com/office/drawing/2014/main" id="{F45838C9-CDF5-4D70-A277-DF9CBCA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717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5" tIns="19045" rIns="19045" bIns="19045" anchor="ctr"/>
              <a:lstStyle/>
              <a:p>
                <a:pPr algn="ctr" defTabSz="22854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58">
                <a:extLst>
                  <a:ext uri="{FF2B5EF4-FFF2-40B4-BE49-F238E27FC236}">
                    <a16:creationId xmlns="" xmlns:a16="http://schemas.microsoft.com/office/drawing/2014/main" id="{8A7D0A89-4C6F-4B59-8910-6A153E7E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5173" y="304514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5" tIns="19045" rIns="19045" bIns="19045" anchor="ctr"/>
              <a:lstStyle/>
              <a:p>
                <a:pPr algn="ctr" defTabSz="22854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8280639" y="1945078"/>
            <a:ext cx="2432350" cy="1843799"/>
            <a:chOff x="8018142" y="1951989"/>
            <a:chExt cx="2432350" cy="184379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508471" y="1951989"/>
              <a:ext cx="1388533" cy="1242353"/>
              <a:chOff x="8999538" y="1850869"/>
              <a:chExt cx="1388533" cy="1242353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999538" y="1850869"/>
                <a:ext cx="1388533" cy="1242353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9096905" y="1942880"/>
                <a:ext cx="1193800" cy="1058333"/>
              </a:xfrm>
              <a:prstGeom prst="ellipse">
                <a:avLst/>
              </a:prstGeom>
              <a:solidFill>
                <a:srgbClr val="007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" name="Group 69">
              <a:extLst>
                <a:ext uri="{FF2B5EF4-FFF2-40B4-BE49-F238E27FC236}">
                  <a16:creationId xmlns="" xmlns:a16="http://schemas.microsoft.com/office/drawing/2014/main" id="{7BE69E55-BF83-4C5C-9272-EE4DD3EA8550}"/>
                </a:ext>
              </a:extLst>
            </p:cNvPr>
            <p:cNvGrpSpPr/>
            <p:nvPr/>
          </p:nvGrpSpPr>
          <p:grpSpPr>
            <a:xfrm>
              <a:off x="8934194" y="2316496"/>
              <a:ext cx="600246" cy="488405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44" name="AutoShape 5">
                <a:extLst>
                  <a:ext uri="{FF2B5EF4-FFF2-40B4-BE49-F238E27FC236}">
                    <a16:creationId xmlns="" xmlns:a16="http://schemas.microsoft.com/office/drawing/2014/main" id="{BECDDF06-C4DE-4ECD-AC38-40F8CDE7C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5" tIns="19045" rIns="19045" bIns="19045" anchor="ctr"/>
              <a:lstStyle/>
              <a:p>
                <a:pPr algn="ctr" defTabSz="22854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6">
                <a:extLst>
                  <a:ext uri="{FF2B5EF4-FFF2-40B4-BE49-F238E27FC236}">
                    <a16:creationId xmlns="" xmlns:a16="http://schemas.microsoft.com/office/drawing/2014/main" id="{3F03C9C5-7739-4B5A-814A-52DF2FDC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5" tIns="19045" rIns="19045" bIns="19045" anchor="ctr"/>
              <a:lstStyle/>
              <a:p>
                <a:pPr algn="ctr" defTabSz="22854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8018142" y="3272568"/>
              <a:ext cx="2432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Цены на технику как по </a:t>
              </a:r>
              <a:r>
                <a:rPr lang="ru-RU" sz="1400" b="1" spc="20" dirty="0" smtClean="0">
                  <a:solidFill>
                    <a:srgbClr val="0078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ППРФ 1432</a:t>
              </a:r>
              <a:endParaRPr lang="ru-RU" sz="1400" dirty="0">
                <a:solidFill>
                  <a:srgbClr val="007853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654"/>
            <a:ext cx="2022947" cy="106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4" y="5306717"/>
            <a:ext cx="3058145" cy="2876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41" y="5208514"/>
            <a:ext cx="2807462" cy="55703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0" b="34898"/>
          <a:stretch/>
        </p:blipFill>
        <p:spPr>
          <a:xfrm>
            <a:off x="8809675" y="5272168"/>
            <a:ext cx="2602426" cy="4287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b="12063"/>
          <a:stretch/>
        </p:blipFill>
        <p:spPr>
          <a:xfrm>
            <a:off x="3027263" y="5717955"/>
            <a:ext cx="2184336" cy="60516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79" y="5885729"/>
            <a:ext cx="2948265" cy="3626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02352" y="4839014"/>
            <a:ext cx="884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853"/>
                </a:solidFill>
              </a:rPr>
              <a:t>Поставщики, которые уже подтвердили свое участие в акции:</a:t>
            </a:r>
            <a:endParaRPr lang="ru-RU" b="1" dirty="0">
              <a:solidFill>
                <a:srgbClr val="007853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0381" y="3863949"/>
            <a:ext cx="840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Отсрочка платежа на 6 месяцев распространяется на сумму основного дола и доступна только при выборе </a:t>
            </a:r>
            <a:r>
              <a:rPr lang="ru-RU" sz="1000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аннутитеного</a:t>
            </a:r>
            <a:r>
              <a:rPr lang="ru-RU" sz="10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графика платежей. Отсрочка или Сезонный график платежей – предоставляются клиенту на выбор.</a:t>
            </a:r>
            <a:endParaRPr lang="ru-RU" sz="1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8168" y="4358184"/>
            <a:ext cx="884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Срок действия акции – до 01.04.2020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26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715" y="311783"/>
            <a:ext cx="67154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Лизинговые решения для любых задач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3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55858"/>
              </p:ext>
            </p:extLst>
          </p:nvPr>
        </p:nvGraphicFramePr>
        <p:xfrm>
          <a:off x="552540" y="1107596"/>
          <a:ext cx="11442815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0067"/>
                <a:gridCol w="3010916"/>
                <a:gridCol w="3010916"/>
                <a:gridCol w="3010916"/>
              </a:tblGrid>
              <a:tr h="51816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Обновление парка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техники 2020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лизинг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Спецпрограмма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белорусскую технику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клиента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СХТП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СХТП / Не СХТП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СХТП / Не СХТП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Приобретаемое имущество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техника (не СХТП) + Автотехника (СХТП / не СХТП)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Белорусская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Авансовый платеж*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лизинга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лет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лет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 платежей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Аннуитетный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Регрессивный, Сезонный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Аннуитетный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Регрессивный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Отсрочка платежа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месяцев**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(акция до 01.04.2020)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Льготное удорожание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3,5%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3715" y="5555266"/>
            <a:ext cx="911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*Итоговое значение определяется исходя из оценки платежеспособности Заемщика и выбранного предмета лизинга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**При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выборе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аннуитетного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графика (отсрочка предоставляется по сумме основного долга)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3" y="4206240"/>
            <a:ext cx="1053737" cy="5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715" y="311783"/>
            <a:ext cx="37727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решени</a:t>
            </a:r>
            <a:r>
              <a:rPr lang="ru-RU" sz="2500" b="1" spc="50" dirty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38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16885"/>
              </p:ext>
            </p:extLst>
          </p:nvPr>
        </p:nvGraphicFramePr>
        <p:xfrm>
          <a:off x="590828" y="1244936"/>
          <a:ext cx="11237378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1950"/>
                <a:gridCol w="4012714"/>
                <a:gridCol w="4012714"/>
              </a:tblGrid>
              <a:tr h="51816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членов АККОР*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для членов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НССиС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клиента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СХТП / Не СХТП, члены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АККОР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СХТП / Не СХТП, члены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НССиС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Приобретаемое имущество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 техника и автотехника российского производства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 техника и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по доработке семян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Авансовый платеж**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лизинга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лет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лет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 платежей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Аннуитетный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Регрессивный, Сезонный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Аннуитетный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Регрессивный, Сезонный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Отсрочка платежа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месяцев***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месяцев***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Льготное удорожание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828" y="5584642"/>
            <a:ext cx="9111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*Для участия в программах требуется предоставление Ходатайства АККОР / </a:t>
            </a:r>
            <a:r>
              <a:rPr 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НССиС</a:t>
            </a:r>
            <a:endParaRPr lang="ru-RU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**Итоговое значение определяется исходя из оценки платежеспособности Заемщика и выбранного предмета лизинга</a:t>
            </a: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***При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выборе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аннуитетного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графика (отсрочка предоставляется по сумме основного долга)</a:t>
            </a:r>
          </a:p>
        </p:txBody>
      </p:sp>
    </p:spTree>
    <p:extLst>
      <p:ext uri="{BB962C8B-B14F-4D97-AF65-F5344CB8AC3E}">
        <p14:creationId xmlns:p14="http://schemas.microsoft.com/office/powerpoint/2010/main" val="4141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ятиугольник 30"/>
          <p:cNvSpPr/>
          <p:nvPr/>
        </p:nvSpPr>
        <p:spPr>
          <a:xfrm>
            <a:off x="6137764" y="3622272"/>
            <a:ext cx="2184948" cy="942095"/>
          </a:xfrm>
          <a:prstGeom prst="homePlate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3537728" y="3622272"/>
            <a:ext cx="2184948" cy="942095"/>
          </a:xfrm>
          <a:prstGeom prst="homePlate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3715" y="311783"/>
            <a:ext cx="6281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клиентом «</a:t>
            </a:r>
            <a:r>
              <a:rPr lang="ru-RU" sz="2500" b="1" spc="50" dirty="0" err="1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«РОСАГРОЛИЗИНГ»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715" y="971200"/>
            <a:ext cx="670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может воспользоваться услугами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715" y="1396338"/>
            <a:ext cx="9768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 и ИП, являющиеся производителями сельскохозяйственной продукции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осуществляющие деятельность в цепочке производства /переработки /сбыта сельскохозяйственных товаров и/или при оказании сельскохозяйственных услуг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деятельности на рынке более 1 года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сборам, взносам, обязательным платежам и кредитам в финансовых организациях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715" y="2940061"/>
            <a:ext cx="594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простых шага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оформлению заявки на лизинг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37692" y="3622752"/>
            <a:ext cx="2184948" cy="942095"/>
          </a:xfrm>
          <a:prstGeom prst="homePlate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394" y="3676419"/>
            <a:ext cx="1914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аявку-анкету на лизинг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405" y="3622752"/>
            <a:ext cx="360287" cy="9420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6208" y="3676419"/>
            <a:ext cx="2084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минимальный</a:t>
            </a:r>
          </a:p>
          <a:p>
            <a:pPr lvl="0" indent="-51435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74865" y="3622836"/>
            <a:ext cx="360287" cy="942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37764" y="3723987"/>
            <a:ext cx="1828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документы в «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Росагролизинг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77477" y="3622356"/>
            <a:ext cx="360287" cy="942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95235" y="3462377"/>
            <a:ext cx="2440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7853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Почтой России по адресу: 127137, Москва, а/я 26</a:t>
            </a:r>
          </a:p>
        </p:txBody>
      </p:sp>
      <p:sp>
        <p:nvSpPr>
          <p:cNvPr id="23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266" y="3403600"/>
            <a:ext cx="480142" cy="55167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336554" y="4241423"/>
            <a:ext cx="2556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7853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на сайте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www.rosagroleasing.ru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95" y="4238694"/>
            <a:ext cx="620884" cy="538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746" y="4694307"/>
            <a:ext cx="7610994" cy="1538883"/>
          </a:xfrm>
          <a:prstGeom prst="rect">
            <a:avLst/>
          </a:prstGeom>
          <a:noFill/>
          <a:ln>
            <a:solidFill>
              <a:srgbClr val="007853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можете подать заявку и подписать все документы по сделке с помощью ЭП*: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визита в офис компании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попадают на рассмотрение специалистам в режиме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почтовых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расходах</a:t>
            </a:r>
          </a:p>
          <a:p>
            <a:pPr marL="285750" indent="-285750">
              <a:buClr>
                <a:srgbClr val="007853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риска потери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</a:p>
          <a:p>
            <a:pPr>
              <a:buClr>
                <a:srgbClr val="007853"/>
              </a:buClr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853"/>
              </a:buClr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ЭП – электронная подпись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Соединительная линия уступом 15"/>
          <p:cNvCxnSpPr>
            <a:endCxn id="7" idx="3"/>
          </p:cNvCxnSpPr>
          <p:nvPr/>
        </p:nvCxnSpPr>
        <p:spPr>
          <a:xfrm rot="10800000" flipV="1">
            <a:off x="8155741" y="4758487"/>
            <a:ext cx="2147765" cy="705262"/>
          </a:xfrm>
          <a:prstGeom prst="bentConnector3">
            <a:avLst>
              <a:gd name="adj1" fmla="val -475"/>
            </a:avLst>
          </a:prstGeom>
          <a:ln w="22225">
            <a:solidFill>
              <a:srgbClr val="00785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084419" y="2121093"/>
            <a:ext cx="4992303" cy="3547834"/>
            <a:chOff x="4679753" y="1468767"/>
            <a:chExt cx="6057900" cy="40100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9753" y="1468767"/>
              <a:ext cx="6057900" cy="40100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1828" y="1703670"/>
              <a:ext cx="4912369" cy="3051209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483715" y="311783"/>
            <a:ext cx="43088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50" dirty="0" smtClean="0">
                <a:solidFill>
                  <a:srgbClr val="007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клиента</a:t>
            </a:r>
            <a:endParaRPr lang="ru-RU" sz="2500" b="1" spc="50" dirty="0">
              <a:solidFill>
                <a:srgbClr val="007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0" y="884903"/>
            <a:ext cx="12192000" cy="12344"/>
          </a:xfrm>
          <a:prstGeom prst="line">
            <a:avLst/>
          </a:prstGeom>
          <a:ln>
            <a:solidFill>
              <a:srgbClr val="007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6333067"/>
            <a:ext cx="12192000" cy="524933"/>
          </a:xfrm>
          <a:prstGeom prst="rect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57"/>
          <p:cNvSpPr txBox="1">
            <a:spLocks noGrp="1"/>
          </p:cNvSpPr>
          <p:nvPr>
            <p:ph type="ftr" sz="quarter" idx="4294967295"/>
          </p:nvPr>
        </p:nvSpPr>
        <p:spPr>
          <a:xfrm>
            <a:off x="2485027" y="6392636"/>
            <a:ext cx="67957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</a:t>
            </a:r>
            <a:r>
              <a:rPr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</a:t>
            </a:r>
            <a:r>
              <a:rPr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«РОСАГРОЛИЗИНГ»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941382" y="1075946"/>
            <a:ext cx="106623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Личного кабинета: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6259" y="1983184"/>
            <a:ext cx="2121924" cy="1277398"/>
            <a:chOff x="78675" y="2464998"/>
            <a:chExt cx="2121924" cy="127739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72" y="2464998"/>
              <a:ext cx="811331" cy="694499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78675" y="3280731"/>
              <a:ext cx="21219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Сделать </a:t>
              </a: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 и </a:t>
              </a: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направить заявку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746194" y="2055203"/>
            <a:ext cx="1830388" cy="1215935"/>
            <a:chOff x="2126580" y="2541112"/>
            <a:chExt cx="1830388" cy="121593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273" y="2541112"/>
              <a:ext cx="507907" cy="65770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2126580" y="3295382"/>
              <a:ext cx="1830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Прикрепить комплект документов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011629" y="2097077"/>
            <a:ext cx="1937732" cy="1181176"/>
            <a:chOff x="3954662" y="2589269"/>
            <a:chExt cx="1937732" cy="118117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734" y="2589269"/>
              <a:ext cx="723588" cy="723588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3954662" y="3308780"/>
              <a:ext cx="19377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Отслеживать статус заявок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841399" y="3712283"/>
            <a:ext cx="2649717" cy="1664605"/>
            <a:chOff x="4141412" y="3975047"/>
            <a:chExt cx="2649717" cy="1664605"/>
          </a:xfrm>
        </p:grpSpPr>
        <p:sp>
          <p:nvSpPr>
            <p:cNvPr id="19" name="TextBox 18"/>
            <p:cNvSpPr txBox="1"/>
            <p:nvPr/>
          </p:nvSpPr>
          <p:spPr>
            <a:xfrm>
              <a:off x="4141412" y="4900988"/>
              <a:ext cx="26497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Просматривать информацию по действующим договорам </a:t>
              </a:r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(дата ближайшего платежа, остаток задолженности и т.д.)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528" y="3975047"/>
              <a:ext cx="675383" cy="81812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74404" y="3719372"/>
            <a:ext cx="3141044" cy="1657516"/>
            <a:chOff x="295492" y="4226709"/>
            <a:chExt cx="3141044" cy="16575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95492" y="5145561"/>
              <a:ext cx="31410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Запрашивать необходимые документы </a:t>
              </a:r>
              <a:endPara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счета-фактуры, акты сверки, копии документов для получения субсидии и т.д.)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119" y="4226709"/>
              <a:ext cx="684692" cy="786697"/>
            </a:xfrm>
            <a:prstGeom prst="rect">
              <a:avLst/>
            </a:prstGeom>
          </p:spPr>
        </p:pic>
      </p:grpSp>
      <p:sp>
        <p:nvSpPr>
          <p:cNvPr id="30" name="object 3"/>
          <p:cNvSpPr/>
          <p:nvPr/>
        </p:nvSpPr>
        <p:spPr>
          <a:xfrm>
            <a:off x="11169445" y="58267"/>
            <a:ext cx="757083" cy="710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18079</TotalTime>
  <Words>1671</Words>
  <Application>Microsoft Office PowerPoint</Application>
  <PresentationFormat>Произвольный</PresentationFormat>
  <Paragraphs>328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Эффективные лизинговые решения  для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Буздалкин Владимир Алексеевич</dc:creator>
  <cp:lastModifiedBy>Акимова Валентина Витальевна</cp:lastModifiedBy>
  <cp:revision>348</cp:revision>
  <cp:lastPrinted>2019-11-05T11:08:53Z</cp:lastPrinted>
  <dcterms:created xsi:type="dcterms:W3CDTF">2019-08-14T07:50:56Z</dcterms:created>
  <dcterms:modified xsi:type="dcterms:W3CDTF">2020-02-06T05:54:42Z</dcterms:modified>
</cp:coreProperties>
</file>