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79" r:id="rId3"/>
    <p:sldId id="397" r:id="rId4"/>
    <p:sldId id="398" r:id="rId5"/>
    <p:sldId id="38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8585"/>
    <a:srgbClr val="5D95A7"/>
    <a:srgbClr val="006699"/>
    <a:srgbClr val="477482"/>
    <a:srgbClr val="33CCCC"/>
    <a:srgbClr val="FCB43A"/>
    <a:srgbClr val="293890"/>
    <a:srgbClr val="F3F4F6"/>
    <a:srgbClr val="F7F8F9"/>
    <a:srgbClr val="FFDB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6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ofd.nalog.ru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F0203D-D970-40B2-A5FC-19747085DB0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C9F47E-FEAA-4ACF-9D36-3B6B738946DC}">
      <dgm:prSet custT="1"/>
      <dgm:spPr/>
      <dgm:t>
        <a:bodyPr/>
        <a:lstStyle/>
        <a:p>
          <a:pPr algn="ctr"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Классификация гостиниц внедрена поэтапно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: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703FC04-D90D-46CC-B356-B500BC7FDED7}" type="parTrans" cxnId="{7842E473-7CAD-4C8C-BAEB-10CBCC8C73B4}">
      <dgm:prSet/>
      <dgm:spPr/>
      <dgm:t>
        <a:bodyPr/>
        <a:lstStyle/>
        <a:p>
          <a:endParaRPr lang="ru-RU"/>
        </a:p>
      </dgm:t>
    </dgm:pt>
    <dgm:pt modelId="{A49E7877-2EB9-4C34-89DD-AB3A84E4A76D}" type="sibTrans" cxnId="{7842E473-7CAD-4C8C-BAEB-10CBCC8C73B4}">
      <dgm:prSet/>
      <dgm:spPr/>
      <dgm:t>
        <a:bodyPr/>
        <a:lstStyle/>
        <a:p>
          <a:endParaRPr lang="ru-RU"/>
        </a:p>
      </dgm:t>
    </dgm:pt>
    <dgm:pt modelId="{A3317744-B749-4CE4-80FF-6107C5A93708}">
      <dgm:prSet custT="1"/>
      <dgm:spPr/>
      <dgm:t>
        <a:bodyPr/>
        <a:lstStyle/>
        <a:p>
          <a:pPr algn="just" rtl="0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С 1 июля 2019 года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– для гостиниц, имеющих более 50 номеров для заселения;  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3DE2DF0A-5FA2-4959-B67E-88540DBBD363}" type="parTrans" cxnId="{B828376D-A60A-41DB-885C-6AD9EEF9C113}">
      <dgm:prSet/>
      <dgm:spPr/>
      <dgm:t>
        <a:bodyPr/>
        <a:lstStyle/>
        <a:p>
          <a:endParaRPr lang="ru-RU"/>
        </a:p>
      </dgm:t>
    </dgm:pt>
    <dgm:pt modelId="{3EDF97A5-0147-4C67-B9EB-77EB2E39BA27}" type="sibTrans" cxnId="{B828376D-A60A-41DB-885C-6AD9EEF9C113}">
      <dgm:prSet/>
      <dgm:spPr/>
      <dgm:t>
        <a:bodyPr/>
        <a:lstStyle/>
        <a:p>
          <a:endParaRPr lang="ru-RU"/>
        </a:p>
      </dgm:t>
    </dgm:pt>
    <dgm:pt modelId="{48AD9F01-C3CD-4745-8DA1-1CD7CC44DD7E}">
      <dgm:prSet custT="1"/>
      <dgm:spPr/>
      <dgm:t>
        <a:bodyPr/>
        <a:lstStyle/>
        <a:p>
          <a:pPr rtl="0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С 1 января 2020 года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– для гостиниц, имеющих более 15  номеров;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9F5590DF-D3BC-4035-B6F6-644FE5F12256}" type="parTrans" cxnId="{9563DCF6-82E4-41C2-A627-4C25B37D8641}">
      <dgm:prSet/>
      <dgm:spPr/>
      <dgm:t>
        <a:bodyPr/>
        <a:lstStyle/>
        <a:p>
          <a:endParaRPr lang="ru-RU"/>
        </a:p>
      </dgm:t>
    </dgm:pt>
    <dgm:pt modelId="{03895875-EEC4-43A5-BE6A-A2B32E756689}" type="sibTrans" cxnId="{9563DCF6-82E4-41C2-A627-4C25B37D8641}">
      <dgm:prSet/>
      <dgm:spPr/>
      <dgm:t>
        <a:bodyPr/>
        <a:lstStyle/>
        <a:p>
          <a:endParaRPr lang="ru-RU"/>
        </a:p>
      </dgm:t>
    </dgm:pt>
    <dgm:pt modelId="{C479A365-F15E-49E3-9660-26C1B1908012}">
      <dgm:prSet custT="1"/>
      <dgm:spPr/>
      <dgm:t>
        <a:bodyPr/>
        <a:lstStyle/>
        <a:p>
          <a:pPr rtl="0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С 1 января 2021 года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– все гостиницы вне зависимости от номерного фонда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EECC4F08-F01B-477D-B4AD-FC5E266B963E}" type="parTrans" cxnId="{25C5AB12-DDD0-43C7-BD2B-B91B8825634D}">
      <dgm:prSet/>
      <dgm:spPr/>
      <dgm:t>
        <a:bodyPr/>
        <a:lstStyle/>
        <a:p>
          <a:endParaRPr lang="ru-RU"/>
        </a:p>
      </dgm:t>
    </dgm:pt>
    <dgm:pt modelId="{B55C8D62-8517-403B-8CA8-C1467CA74086}" type="sibTrans" cxnId="{25C5AB12-DDD0-43C7-BD2B-B91B8825634D}">
      <dgm:prSet/>
      <dgm:spPr/>
      <dgm:t>
        <a:bodyPr/>
        <a:lstStyle/>
        <a:p>
          <a:endParaRPr lang="ru-RU"/>
        </a:p>
      </dgm:t>
    </dgm:pt>
    <dgm:pt modelId="{3E563252-8AA6-4AA4-8C0E-EFB3354328B6}" type="pres">
      <dgm:prSet presAssocID="{19F0203D-D970-40B2-A5FC-19747085DB06}" presName="Name0" presStyleCnt="0">
        <dgm:presLayoutVars>
          <dgm:dir/>
          <dgm:animLvl val="lvl"/>
          <dgm:resizeHandles val="exact"/>
        </dgm:presLayoutVars>
      </dgm:prSet>
      <dgm:spPr/>
    </dgm:pt>
    <dgm:pt modelId="{CB04D733-C0FA-4F2C-A712-59EBDD80C277}" type="pres">
      <dgm:prSet presAssocID="{71C9F47E-FEAA-4ACF-9D36-3B6B738946DC}" presName="parTxOnly" presStyleLbl="node1" presStyleIdx="0" presStyleCnt="4" custScaleY="121715">
        <dgm:presLayoutVars>
          <dgm:chMax val="0"/>
          <dgm:chPref val="0"/>
          <dgm:bulletEnabled val="1"/>
        </dgm:presLayoutVars>
      </dgm:prSet>
      <dgm:spPr/>
    </dgm:pt>
    <dgm:pt modelId="{DEE1217C-C6CF-4955-9130-208992C731C6}" type="pres">
      <dgm:prSet presAssocID="{A49E7877-2EB9-4C34-89DD-AB3A84E4A76D}" presName="parTxOnlySpace" presStyleCnt="0"/>
      <dgm:spPr/>
    </dgm:pt>
    <dgm:pt modelId="{4BC80D32-E46F-4F13-AF45-F1CC438DF510}" type="pres">
      <dgm:prSet presAssocID="{A3317744-B749-4CE4-80FF-6107C5A93708}" presName="parTxOnly" presStyleLbl="node1" presStyleIdx="1" presStyleCnt="4" custScaleY="127186">
        <dgm:presLayoutVars>
          <dgm:chMax val="0"/>
          <dgm:chPref val="0"/>
          <dgm:bulletEnabled val="1"/>
        </dgm:presLayoutVars>
      </dgm:prSet>
      <dgm:spPr/>
    </dgm:pt>
    <dgm:pt modelId="{765F066B-D4F3-4C9F-B2AE-105F02FE06C3}" type="pres">
      <dgm:prSet presAssocID="{3EDF97A5-0147-4C67-B9EB-77EB2E39BA27}" presName="parTxOnlySpace" presStyleCnt="0"/>
      <dgm:spPr/>
    </dgm:pt>
    <dgm:pt modelId="{570B3D0E-66F9-45C5-9114-E377074EFED2}" type="pres">
      <dgm:prSet presAssocID="{48AD9F01-C3CD-4745-8DA1-1CD7CC44DD7E}" presName="parTxOnly" presStyleLbl="node1" presStyleIdx="2" presStyleCnt="4" custScaleY="127186">
        <dgm:presLayoutVars>
          <dgm:chMax val="0"/>
          <dgm:chPref val="0"/>
          <dgm:bulletEnabled val="1"/>
        </dgm:presLayoutVars>
      </dgm:prSet>
      <dgm:spPr/>
    </dgm:pt>
    <dgm:pt modelId="{09EC4C6A-07FB-4BE2-99D3-6086533F4E88}" type="pres">
      <dgm:prSet presAssocID="{03895875-EEC4-43A5-BE6A-A2B32E756689}" presName="parTxOnlySpace" presStyleCnt="0"/>
      <dgm:spPr/>
    </dgm:pt>
    <dgm:pt modelId="{ED0CB42D-8838-4D7F-8431-1D0BF8C4F732}" type="pres">
      <dgm:prSet presAssocID="{C479A365-F15E-49E3-9660-26C1B1908012}" presName="parTxOnly" presStyleLbl="node1" presStyleIdx="3" presStyleCnt="4" custScaleY="124450" custLinFactNeighborX="43763" custLinFactNeighborY="-1368">
        <dgm:presLayoutVars>
          <dgm:chMax val="0"/>
          <dgm:chPref val="0"/>
          <dgm:bulletEnabled val="1"/>
        </dgm:presLayoutVars>
      </dgm:prSet>
      <dgm:spPr/>
    </dgm:pt>
  </dgm:ptLst>
  <dgm:cxnLst>
    <dgm:cxn modelId="{7842E473-7CAD-4C8C-BAEB-10CBCC8C73B4}" srcId="{19F0203D-D970-40B2-A5FC-19747085DB06}" destId="{71C9F47E-FEAA-4ACF-9D36-3B6B738946DC}" srcOrd="0" destOrd="0" parTransId="{4703FC04-D90D-46CC-B356-B500BC7FDED7}" sibTransId="{A49E7877-2EB9-4C34-89DD-AB3A84E4A76D}"/>
    <dgm:cxn modelId="{7C418F49-A765-4F5C-863E-00330A47390D}" type="presOf" srcId="{A3317744-B749-4CE4-80FF-6107C5A93708}" destId="{4BC80D32-E46F-4F13-AF45-F1CC438DF510}" srcOrd="0" destOrd="0" presId="urn:microsoft.com/office/officeart/2005/8/layout/chevron1"/>
    <dgm:cxn modelId="{25C5AB12-DDD0-43C7-BD2B-B91B8825634D}" srcId="{19F0203D-D970-40B2-A5FC-19747085DB06}" destId="{C479A365-F15E-49E3-9660-26C1B1908012}" srcOrd="3" destOrd="0" parTransId="{EECC4F08-F01B-477D-B4AD-FC5E266B963E}" sibTransId="{B55C8D62-8517-403B-8CA8-C1467CA74086}"/>
    <dgm:cxn modelId="{AE315489-8692-4B78-ABDA-5414F8C19A28}" type="presOf" srcId="{19F0203D-D970-40B2-A5FC-19747085DB06}" destId="{3E563252-8AA6-4AA4-8C0E-EFB3354328B6}" srcOrd="0" destOrd="0" presId="urn:microsoft.com/office/officeart/2005/8/layout/chevron1"/>
    <dgm:cxn modelId="{11A7AA3E-0E4D-4CC5-98E4-11059C82A5B3}" type="presOf" srcId="{C479A365-F15E-49E3-9660-26C1B1908012}" destId="{ED0CB42D-8838-4D7F-8431-1D0BF8C4F732}" srcOrd="0" destOrd="0" presId="urn:microsoft.com/office/officeart/2005/8/layout/chevron1"/>
    <dgm:cxn modelId="{D34E1546-2F3B-401B-953C-18F9320B3F4D}" type="presOf" srcId="{48AD9F01-C3CD-4745-8DA1-1CD7CC44DD7E}" destId="{570B3D0E-66F9-45C5-9114-E377074EFED2}" srcOrd="0" destOrd="0" presId="urn:microsoft.com/office/officeart/2005/8/layout/chevron1"/>
    <dgm:cxn modelId="{9563DCF6-82E4-41C2-A627-4C25B37D8641}" srcId="{19F0203D-D970-40B2-A5FC-19747085DB06}" destId="{48AD9F01-C3CD-4745-8DA1-1CD7CC44DD7E}" srcOrd="2" destOrd="0" parTransId="{9F5590DF-D3BC-4035-B6F6-644FE5F12256}" sibTransId="{03895875-EEC4-43A5-BE6A-A2B32E756689}"/>
    <dgm:cxn modelId="{B828376D-A60A-41DB-885C-6AD9EEF9C113}" srcId="{19F0203D-D970-40B2-A5FC-19747085DB06}" destId="{A3317744-B749-4CE4-80FF-6107C5A93708}" srcOrd="1" destOrd="0" parTransId="{3DE2DF0A-5FA2-4959-B67E-88540DBBD363}" sibTransId="{3EDF97A5-0147-4C67-B9EB-77EB2E39BA27}"/>
    <dgm:cxn modelId="{B1435A13-331E-42CB-9317-E479B9F91D06}" type="presOf" srcId="{71C9F47E-FEAA-4ACF-9D36-3B6B738946DC}" destId="{CB04D733-C0FA-4F2C-A712-59EBDD80C277}" srcOrd="0" destOrd="0" presId="urn:microsoft.com/office/officeart/2005/8/layout/chevron1"/>
    <dgm:cxn modelId="{615A4543-8D60-4C39-A4F7-4B264C080DAD}" type="presParOf" srcId="{3E563252-8AA6-4AA4-8C0E-EFB3354328B6}" destId="{CB04D733-C0FA-4F2C-A712-59EBDD80C277}" srcOrd="0" destOrd="0" presId="urn:microsoft.com/office/officeart/2005/8/layout/chevron1"/>
    <dgm:cxn modelId="{7CA0EF0D-DF47-401A-8151-C92ACC743BD8}" type="presParOf" srcId="{3E563252-8AA6-4AA4-8C0E-EFB3354328B6}" destId="{DEE1217C-C6CF-4955-9130-208992C731C6}" srcOrd="1" destOrd="0" presId="urn:microsoft.com/office/officeart/2005/8/layout/chevron1"/>
    <dgm:cxn modelId="{247B963A-EA1B-46CF-A08F-3F83DE69199A}" type="presParOf" srcId="{3E563252-8AA6-4AA4-8C0E-EFB3354328B6}" destId="{4BC80D32-E46F-4F13-AF45-F1CC438DF510}" srcOrd="2" destOrd="0" presId="urn:microsoft.com/office/officeart/2005/8/layout/chevron1"/>
    <dgm:cxn modelId="{C943E1CA-FD88-4AE8-9EB0-BD569EEF6EE8}" type="presParOf" srcId="{3E563252-8AA6-4AA4-8C0E-EFB3354328B6}" destId="{765F066B-D4F3-4C9F-B2AE-105F02FE06C3}" srcOrd="3" destOrd="0" presId="urn:microsoft.com/office/officeart/2005/8/layout/chevron1"/>
    <dgm:cxn modelId="{8CE9A46B-0C4D-4909-B245-34BB7CF92105}" type="presParOf" srcId="{3E563252-8AA6-4AA4-8C0E-EFB3354328B6}" destId="{570B3D0E-66F9-45C5-9114-E377074EFED2}" srcOrd="4" destOrd="0" presId="urn:microsoft.com/office/officeart/2005/8/layout/chevron1"/>
    <dgm:cxn modelId="{49C31C09-6A87-4E21-B2C7-27B04ACC367B}" type="presParOf" srcId="{3E563252-8AA6-4AA4-8C0E-EFB3354328B6}" destId="{09EC4C6A-07FB-4BE2-99D3-6086533F4E88}" srcOrd="5" destOrd="0" presId="urn:microsoft.com/office/officeart/2005/8/layout/chevron1"/>
    <dgm:cxn modelId="{4D9C07B7-5058-4109-A863-25FE7092C065}" type="presParOf" srcId="{3E563252-8AA6-4AA4-8C0E-EFB3354328B6}" destId="{ED0CB42D-8838-4D7F-8431-1D0BF8C4F732}" srcOrd="6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4A0B89-C71C-4519-A7CA-7C34EA3C724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F895EA-6884-446D-AFC9-E1FB2E69808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ru-RU" sz="1600" dirty="0" smtClean="0"/>
            <a:t>1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Соискатель должен быть зарегистрирован в качестве юридического лица или индивидуального предпринимателя на территории Приморского края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62DE656-7187-4347-B321-8A7A44258F4C}" type="parTrans" cxnId="{37F48F99-9FD8-46A0-8924-ABE864287C0C}">
      <dgm:prSet/>
      <dgm:spPr/>
      <dgm:t>
        <a:bodyPr/>
        <a:lstStyle/>
        <a:p>
          <a:endParaRPr lang="ru-RU"/>
        </a:p>
      </dgm:t>
    </dgm:pt>
    <dgm:pt modelId="{61C101C8-8009-4BCA-AB89-1A8FA5B0104A}" type="sibTrans" cxnId="{37F48F99-9FD8-46A0-8924-ABE864287C0C}">
      <dgm:prSet/>
      <dgm:spPr/>
      <dgm:t>
        <a:bodyPr/>
        <a:lstStyle/>
        <a:p>
          <a:endParaRPr lang="ru-RU"/>
        </a:p>
      </dgm:t>
    </dgm:pt>
    <dgm:pt modelId="{C2A94B2B-3593-4690-8780-0D24221B444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l" rtl="0"/>
          <a:r>
            <a:rPr lang="ru-RU" sz="1600" dirty="0" smtClean="0"/>
            <a:t>2.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Сведения о соискателе должны содержаться  в Едином Реестре субъектов малого и среднего предпринимательства. (</a:t>
          </a:r>
          <a:r>
            <a:rPr lang="en-US" sz="16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https://ofd.nalog.ru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4EFE9C3-EB1E-4333-AA68-7F9586020F99}" type="parTrans" cxnId="{822FD853-BFEA-4D34-89AF-C3A9D35AAD31}">
      <dgm:prSet/>
      <dgm:spPr/>
      <dgm:t>
        <a:bodyPr/>
        <a:lstStyle/>
        <a:p>
          <a:endParaRPr lang="ru-RU"/>
        </a:p>
      </dgm:t>
    </dgm:pt>
    <dgm:pt modelId="{CCA5CE09-CA94-452E-A1DD-650B0ED0B42B}" type="sibTrans" cxnId="{822FD853-BFEA-4D34-89AF-C3A9D35AAD31}">
      <dgm:prSet/>
      <dgm:spPr/>
      <dgm:t>
        <a:bodyPr/>
        <a:lstStyle/>
        <a:p>
          <a:endParaRPr lang="ru-RU"/>
        </a:p>
      </dgm:t>
    </dgm:pt>
    <dgm:pt modelId="{CF19B365-7648-4004-BA74-810DE06055A7}" type="pres">
      <dgm:prSet presAssocID="{774A0B89-C71C-4519-A7CA-7C34EA3C72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85A3D8-83A6-4513-8CAF-1C0EF8B8DDCE}" type="pres">
      <dgm:prSet presAssocID="{B2F895EA-6884-446D-AFC9-E1FB2E698085}" presName="parTxOnly" presStyleLbl="node1" presStyleIdx="0" presStyleCnt="2" custLinFactNeighborX="-11483" custLinFactNeighborY="-14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9FD451-21E5-40C4-AAC3-9ED109618CB8}" type="pres">
      <dgm:prSet presAssocID="{61C101C8-8009-4BCA-AB89-1A8FA5B0104A}" presName="parTxOnlySpace" presStyleCnt="0"/>
      <dgm:spPr/>
    </dgm:pt>
    <dgm:pt modelId="{989F22EB-10C1-494E-B05D-C09085E32909}" type="pres">
      <dgm:prSet presAssocID="{C2A94B2B-3593-4690-8780-0D24221B4445}" presName="parTxOnly" presStyleLbl="node1" presStyleIdx="1" presStyleCnt="2" custLinFactNeighborX="-37320" custLinFactNeighborY="-28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F48F99-9FD8-46A0-8924-ABE864287C0C}" srcId="{774A0B89-C71C-4519-A7CA-7C34EA3C7249}" destId="{B2F895EA-6884-446D-AFC9-E1FB2E698085}" srcOrd="0" destOrd="0" parTransId="{162DE656-7187-4347-B321-8A7A44258F4C}" sibTransId="{61C101C8-8009-4BCA-AB89-1A8FA5B0104A}"/>
    <dgm:cxn modelId="{B3D3D192-E350-485C-9CC1-3F7CD2E60ED9}" type="presOf" srcId="{B2F895EA-6884-446D-AFC9-E1FB2E698085}" destId="{3285A3D8-83A6-4513-8CAF-1C0EF8B8DDCE}" srcOrd="0" destOrd="0" presId="urn:microsoft.com/office/officeart/2005/8/layout/chevron1"/>
    <dgm:cxn modelId="{822FD853-BFEA-4D34-89AF-C3A9D35AAD31}" srcId="{774A0B89-C71C-4519-A7CA-7C34EA3C7249}" destId="{C2A94B2B-3593-4690-8780-0D24221B4445}" srcOrd="1" destOrd="0" parTransId="{84EFE9C3-EB1E-4333-AA68-7F9586020F99}" sibTransId="{CCA5CE09-CA94-452E-A1DD-650B0ED0B42B}"/>
    <dgm:cxn modelId="{4AB65607-C5D9-4FAB-99C7-C00C50465437}" type="presOf" srcId="{774A0B89-C71C-4519-A7CA-7C34EA3C7249}" destId="{CF19B365-7648-4004-BA74-810DE06055A7}" srcOrd="0" destOrd="0" presId="urn:microsoft.com/office/officeart/2005/8/layout/chevron1"/>
    <dgm:cxn modelId="{121284C2-B1AF-4F21-B037-66F5CF86E4EF}" type="presOf" srcId="{C2A94B2B-3593-4690-8780-0D24221B4445}" destId="{989F22EB-10C1-494E-B05D-C09085E32909}" srcOrd="0" destOrd="0" presId="urn:microsoft.com/office/officeart/2005/8/layout/chevron1"/>
    <dgm:cxn modelId="{E47E86BC-3F7D-43C2-9A31-52127C3B7735}" type="presParOf" srcId="{CF19B365-7648-4004-BA74-810DE06055A7}" destId="{3285A3D8-83A6-4513-8CAF-1C0EF8B8DDCE}" srcOrd="0" destOrd="0" presId="urn:microsoft.com/office/officeart/2005/8/layout/chevron1"/>
    <dgm:cxn modelId="{83489723-3B7B-4631-A6BC-08FD1C3856E4}" type="presParOf" srcId="{CF19B365-7648-4004-BA74-810DE06055A7}" destId="{D09FD451-21E5-40C4-AAC3-9ED109618CB8}" srcOrd="1" destOrd="0" presId="urn:microsoft.com/office/officeart/2005/8/layout/chevron1"/>
    <dgm:cxn modelId="{F93374AC-E0B0-409F-B761-7634B11DD80C}" type="presParOf" srcId="{CF19B365-7648-4004-BA74-810DE06055A7}" destId="{989F22EB-10C1-494E-B05D-C09085E32909}" srcOrd="2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9A1FD-0D54-4139-8FC1-FD0FFCDB40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4BAFD-8F2B-49B2-A520-4B1801662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8487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590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34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92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5692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14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218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930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349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218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5847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15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93C9F-C379-46F8-871E-3ED39FC1DA1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D2BBA-60A4-44CC-8F41-CCCD44BA28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704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office@cpp25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mailto:Tour@primorsky.ru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DFH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844" r="17801" b="8504"/>
          <a:stretch>
            <a:fillRect/>
          </a:stretch>
        </p:blipFill>
        <p:spPr bwMode="auto">
          <a:xfrm>
            <a:off x="0" y="5627381"/>
            <a:ext cx="914717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49813" y="950299"/>
            <a:ext cx="6766520" cy="45719"/>
          </a:xfrm>
          <a:prstGeom prst="rect">
            <a:avLst/>
          </a:prstGeom>
          <a:gradFill flip="none" rotWithShape="1">
            <a:gsLst>
              <a:gs pos="0">
                <a:srgbClr val="025C78"/>
              </a:gs>
              <a:gs pos="80000">
                <a:srgbClr val="0FB1EE"/>
              </a:gs>
              <a:gs pos="100000">
                <a:srgbClr val="00ADEE">
                  <a:alpha val="3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17541" y="250609"/>
            <a:ext cx="1530152" cy="1161575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226" y="155850"/>
            <a:ext cx="2198637" cy="90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90374" y="4763318"/>
            <a:ext cx="5757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Агентство по туризму Приморского края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АНО «Центр поддержки предпринимательства Приморского края»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416" y="2578942"/>
            <a:ext cx="8541314" cy="46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«Классификация гостиниц и иных средств размещения»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7467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261" y="762026"/>
            <a:ext cx="8560778" cy="45719"/>
          </a:xfrm>
          <a:prstGeom prst="rect">
            <a:avLst/>
          </a:prstGeom>
          <a:gradFill flip="none" rotWithShape="1">
            <a:gsLst>
              <a:gs pos="0">
                <a:srgbClr val="025C78"/>
              </a:gs>
              <a:gs pos="80000">
                <a:srgbClr val="0FB1EE"/>
              </a:gs>
              <a:gs pos="100000">
                <a:srgbClr val="00ADEE">
                  <a:alpha val="3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8011" y="222844"/>
            <a:ext cx="9026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гостиниц и иных средств Размещения</a:t>
            </a:r>
            <a:endParaRPr lang="en-US" alt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C:\Users\Администратор\Desktop\DFH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844" r="17801" b="8504"/>
          <a:stretch>
            <a:fillRect/>
          </a:stretch>
        </p:blipFill>
        <p:spPr bwMode="auto">
          <a:xfrm>
            <a:off x="0" y="5447211"/>
            <a:ext cx="9147176" cy="1410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-1" y="901337"/>
            <a:ext cx="93530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настоящее время классификация гостиниц и иных средств размещения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является обязательной на территории РФ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ст.5 Федерального закона «Об основах туристской деятельности в Российской Федерации» от 24 ноября 1996 года № 132-ФЗ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осуществляется на основании Положения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 классификации гостиницы, утвержденного постановлением Правительства РФ от 16 февраля 2019 г. № 158 (далее - Положение).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131" y="2220686"/>
            <a:ext cx="82426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РФ № 158 от 16.02.2019 распространяется также на: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0" y="2669178"/>
          <a:ext cx="9144000" cy="1584960"/>
        </p:xfrm>
        <a:graphic>
          <a:graphicData uri="http://schemas.openxmlformats.org/drawingml/2006/table">
            <a:tbl>
              <a:tblPr/>
              <a:tblGrid>
                <a:gridCol w="4076886"/>
                <a:gridCol w="5067114"/>
              </a:tblGrid>
              <a:tr h="1471748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базы отдыха;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туристские базы;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центры отдыха;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туристские деревни (деревни отдыха);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дома отдыха; </a:t>
                      </a:r>
                    </a:p>
                    <a:p>
                      <a:endParaRPr lang="ru-RU" sz="14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пансионаты и другие аналогичные средства размещения;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мотели;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акватели; 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хостелы;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фермерские гостевые дома (комнаты, горные приюты, дома рыбака, шале, бунгало).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0" y="4323805"/>
          <a:ext cx="9144000" cy="1175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808367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261" y="762026"/>
            <a:ext cx="8560778" cy="45719"/>
          </a:xfrm>
          <a:prstGeom prst="rect">
            <a:avLst/>
          </a:prstGeom>
          <a:gradFill flip="none" rotWithShape="1">
            <a:gsLst>
              <a:gs pos="0">
                <a:srgbClr val="025C78"/>
              </a:gs>
              <a:gs pos="80000">
                <a:srgbClr val="0FB1EE"/>
              </a:gs>
              <a:gs pos="100000">
                <a:srgbClr val="00ADEE">
                  <a:alpha val="3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31520" y="1"/>
            <a:ext cx="74588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200" b="1" i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Агентство по туризму Приморского края напоминает, Что:</a:t>
            </a:r>
            <a:endParaRPr lang="en-US" alt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757333" y="130386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2331" y="849086"/>
            <a:ext cx="7759338" cy="5852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Предоставление гостиничных услуг без свидетельства о присвоении гостинице определенной категории, установленной положением о классификации гостиниц, либо использование в рекламе, названии гостиницы или деятельности, связанной с использованием гостиницы, категории, не соответствующей категории, указанной в таком свидетельстве,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влечет привлечение к административной ответственности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предусмотренной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ст. 14.39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КоАП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8000"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и в качестве санкций: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предупреждение или наложение административного штрафа на должностных лиц в размере от тридцати тысяч до пятидесяти тысяч рублей;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юридических лиц - от одной сороковой до одной двадцать пятой совокупного размера суммы выручки от реализации всех товаров (работ, услуг) за календарный год, предшествующий году, в котором было выявлено административное правонарушение.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8000"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Рассмотрение дел об административных правонарушениях, предусмотренных статьей 14.39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КоАП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РФ отнесено к компетенции Роспотребнадзора (его территориальных органов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4733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261" y="762026"/>
            <a:ext cx="8560778" cy="45719"/>
          </a:xfrm>
          <a:prstGeom prst="rect">
            <a:avLst/>
          </a:prstGeom>
          <a:gradFill flip="none" rotWithShape="1">
            <a:gsLst>
              <a:gs pos="0">
                <a:srgbClr val="025C78"/>
              </a:gs>
              <a:gs pos="80000">
                <a:srgbClr val="0FB1EE"/>
              </a:gs>
              <a:gs pos="100000">
                <a:srgbClr val="00ADEE">
                  <a:alpha val="3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757333" y="130386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Picture 2" descr="C:\Users\Администратор\Desktop\DFH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844" r="17801" b="8504"/>
          <a:stretch>
            <a:fillRect/>
          </a:stretch>
        </p:blipFill>
        <p:spPr bwMode="auto">
          <a:xfrm>
            <a:off x="-7938" y="5589588"/>
            <a:ext cx="9147176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1031966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/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целью поддержки предпринимателей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реализующих свою деятельность в туристской отрасли,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АНО «Центр поддержки предпринимательства Приморского края»  (Центр «Мой бизнес»)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оплачивает процедуру по классификации гостиниц и иных средств размещения в размере 100%, но не более 100 тыс. рублей.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8720" y="431074"/>
            <a:ext cx="71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ДОПОЛНИЕЛЬНО ИНФОРМИРУЕМ О ТОМ, ЧТО: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" y="245581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ТРЕБОВАНИЯ К ПОТЕНЦИАЛЬНЫМ ПОЛУЧАТЕЛЯМ ГОСУДАРСТВЕННОЙ ПОДДЕРЖКИ: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Схема 17"/>
          <p:cNvGraphicFramePr/>
          <p:nvPr/>
        </p:nvGraphicFramePr>
        <p:xfrm>
          <a:off x="156755" y="2991394"/>
          <a:ext cx="8660674" cy="1815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69816" y="4911635"/>
            <a:ext cx="8699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Предприниматель может воспользоваться данной услугой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 раз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течение отчетного периода.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4733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DFH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844" r="17801" b="8504"/>
          <a:stretch>
            <a:fillRect/>
          </a:stretch>
        </p:blipFill>
        <p:spPr bwMode="auto">
          <a:xfrm>
            <a:off x="-7938" y="5589588"/>
            <a:ext cx="9147176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261" y="762026"/>
            <a:ext cx="8560778" cy="45719"/>
          </a:xfrm>
          <a:prstGeom prst="rect">
            <a:avLst/>
          </a:prstGeom>
          <a:gradFill flip="none" rotWithShape="1">
            <a:gsLst>
              <a:gs pos="0">
                <a:srgbClr val="025C78"/>
              </a:gs>
              <a:gs pos="80000">
                <a:srgbClr val="0FB1EE"/>
              </a:gs>
              <a:gs pos="100000">
                <a:srgbClr val="00ADEE">
                  <a:alpha val="3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26971" y="3696789"/>
            <a:ext cx="33963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office@cpp25.ru</a:t>
            </a:r>
            <a:r>
              <a:rPr lang="en-US" dirty="0" smtClean="0"/>
              <a:t>.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                           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 flipV="1">
            <a:off x="4243226" y="1011303"/>
            <a:ext cx="23316" cy="36274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332915" y="2338250"/>
            <a:ext cx="6999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г. Владивосток, ул. Тигровая,7, оф.603</a:t>
            </a:r>
          </a:p>
          <a:p>
            <a:pPr marL="457200" indent="-457200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69010" y="3108960"/>
            <a:ext cx="5707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)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(423) 279-59-09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09515" y="165587"/>
            <a:ext cx="77815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ru-RU" altLang="ru-RU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818" y="993241"/>
            <a:ext cx="1104007" cy="1352276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1291384" y="984140"/>
            <a:ext cx="6999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Агентство по туризму 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Приморского края</a:t>
            </a:r>
          </a:p>
          <a:p>
            <a:endParaRPr lang="ru-RU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212" y="3150809"/>
            <a:ext cx="5707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)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423)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240-23-21, 240-08-16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-666206" y="3680543"/>
            <a:ext cx="348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hlinkClick r:id="rId5"/>
              </a:rPr>
              <a:t>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hlinkClick r:id="rId5"/>
              </a:rPr>
              <a:t>our@primorsky.ru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                           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0096" y="2474579"/>
            <a:ext cx="4182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ул. Алеутская, 45 «а»,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                      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г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Владивосток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0" y="4210278"/>
            <a:ext cx="2690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www.tour.primorsky.ru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9" name="Picture 3" descr="C:\Users\PC\Desktop\мой бизнес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62993" y="867034"/>
            <a:ext cx="2116183" cy="1580331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6583681" y="874059"/>
            <a:ext cx="1928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АНО «Центр поддержки предпринимательства  Приморского края» (Центр «Мой бизнес)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" y="5081452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Дополнительная информация на сайте  классификация-туризм. рф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02182" y="4310742"/>
            <a:ext cx="357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mb.primorsky.ru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73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7162</TotalTime>
  <Words>499</Words>
  <Application>Microsoft Office PowerPoint</Application>
  <PresentationFormat>Экран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NAVICOM</dc:creator>
  <cp:lastModifiedBy>PC</cp:lastModifiedBy>
  <cp:revision>287</cp:revision>
  <dcterms:created xsi:type="dcterms:W3CDTF">2016-08-18T01:51:16Z</dcterms:created>
  <dcterms:modified xsi:type="dcterms:W3CDTF">2020-05-14T11:19:46Z</dcterms:modified>
</cp:coreProperties>
</file>