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852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15" autoAdjust="0"/>
    <p:restoredTop sz="94660"/>
  </p:normalViewPr>
  <p:slideViewPr>
    <p:cSldViewPr snapToGrid="0">
      <p:cViewPr>
        <p:scale>
          <a:sx n="100" d="100"/>
          <a:sy n="100" d="100"/>
        </p:scale>
        <p:origin x="-2058" y="216"/>
      </p:cViewPr>
      <p:guideLst>
        <p:guide orient="horz" pos="852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5392354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595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8317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285" userDrawn="1">
          <p15:clr>
            <a:srgbClr val="F26B43"/>
          </p15:clr>
        </p15:guide>
        <p15:guide id="2" pos="346" userDrawn="1">
          <p15:clr>
            <a:srgbClr val="F26B43"/>
          </p15:clr>
        </p15:guide>
        <p15:guide id="3" pos="39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9">
            <a:extLst>
              <a:ext uri="{FF2B5EF4-FFF2-40B4-BE49-F238E27FC236}">
                <a16:creationId xmlns="" xmlns:a16="http://schemas.microsoft.com/office/drawing/2014/main" id="{C4FF512C-2A48-FEE3-2F18-4839A66B98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3838" y="294635"/>
            <a:ext cx="1728192" cy="55051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294ED362-8982-48E4-D3B8-3879EF049A26}"/>
              </a:ext>
            </a:extLst>
          </p:cNvPr>
          <p:cNvSpPr txBox="1"/>
          <p:nvPr/>
        </p:nvSpPr>
        <p:spPr>
          <a:xfrm>
            <a:off x="4471745" y="410578"/>
            <a:ext cx="1836979" cy="318630"/>
          </a:xfrm>
          <a:prstGeom prst="roundRect">
            <a:avLst>
              <a:gd name="adj" fmla="val 50000"/>
            </a:avLst>
          </a:prstGeom>
          <a:solidFill>
            <a:srgbClr val="00B0F0"/>
          </a:solidFill>
        </p:spPr>
        <p:txBody>
          <a:bodyPr wrap="square" lIns="72000" tIns="36000" rIns="72000" bIns="36000" rtlCol="0" anchor="ctr" anchorCtr="0">
            <a:spAutoFit/>
          </a:bodyPr>
          <a:lstStyle/>
          <a:p>
            <a:pPr algn="ctr" defTabSz="1760969">
              <a:defRPr/>
            </a:pPr>
            <a:r>
              <a:rPr lang="en-US" sz="1000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WWW.NALOG.GOV.RU</a:t>
            </a:r>
            <a:endParaRPr lang="ru-RU" sz="1000" dirty="0">
              <a:solidFill>
                <a:schemeClr val="bg1"/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="" xmlns:a16="http://schemas.microsoft.com/office/drawing/2014/main" id="{4376FE2D-5AE0-BB62-B940-64E3D8A3C2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98328" y="8549055"/>
            <a:ext cx="1775445" cy="1179576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="" xmlns:a16="http://schemas.microsoft.com/office/drawing/2014/main" id="{7669B014-BCE9-3987-189E-8E46155C579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4323" y="8762694"/>
            <a:ext cx="522088" cy="87449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6B9FD6D6-5062-B210-EDC4-6EDE17433BE3}"/>
              </a:ext>
            </a:extLst>
          </p:cNvPr>
          <p:cNvSpPr txBox="1"/>
          <p:nvPr/>
        </p:nvSpPr>
        <p:spPr>
          <a:xfrm>
            <a:off x="1369812" y="8930331"/>
            <a:ext cx="2928633" cy="2769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>
              <a:spcAft>
                <a:spcPts val="0"/>
              </a:spcAft>
            </a:pPr>
            <a:r>
              <a:rPr lang="ru-RU" sz="1800" b="1" dirty="0">
                <a:solidFill>
                  <a:schemeClr val="tx1">
                    <a:lumMod val="7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8 (800) 222-22-22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9D4142E1-FE67-82B5-E709-4634D9FEB5D8}"/>
              </a:ext>
            </a:extLst>
          </p:cNvPr>
          <p:cNvSpPr txBox="1"/>
          <p:nvPr/>
        </p:nvSpPr>
        <p:spPr>
          <a:xfrm>
            <a:off x="1369254" y="9224825"/>
            <a:ext cx="2928633" cy="2769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>
              <a:spcAft>
                <a:spcPts val="0"/>
              </a:spcAft>
            </a:pPr>
            <a:r>
              <a:rPr lang="ru-RU" sz="900" dirty="0">
                <a:solidFill>
                  <a:schemeClr val="tx1">
                    <a:lumMod val="7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Бесплатный многоканальный телефон </a:t>
            </a:r>
            <a:br>
              <a:rPr lang="ru-RU" sz="900" dirty="0">
                <a:solidFill>
                  <a:schemeClr val="tx1">
                    <a:lumMod val="7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</a:br>
            <a:r>
              <a:rPr lang="ru-RU" sz="900" dirty="0">
                <a:solidFill>
                  <a:schemeClr val="tx1">
                    <a:lumMod val="7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контакт-центра ФНС России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C4C0EC3E-E116-F1AB-2A0F-4D3DBD7AA0C0}"/>
              </a:ext>
            </a:extLst>
          </p:cNvPr>
          <p:cNvSpPr txBox="1"/>
          <p:nvPr/>
        </p:nvSpPr>
        <p:spPr>
          <a:xfrm>
            <a:off x="143252" y="1114269"/>
            <a:ext cx="6362323" cy="946179"/>
          </a:xfrm>
          <a:prstGeom prst="roundRect">
            <a:avLst>
              <a:gd name="adj" fmla="val 50000"/>
            </a:avLst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tIns="36000" bIns="3600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1300" b="1" dirty="0">
                <a:latin typeface="Golos Text" panose="020B0503020202020204" pitchFamily="34" charset="0"/>
                <a:ea typeface="Golos Text" panose="020B0503020202020204" pitchFamily="34" charset="0"/>
              </a:rPr>
              <a:t>НЕСООТВЕТСТВИЕ АДРЕСА ЮРИДИЧЕСКОГО ЛИЦА ГОСУДАРСТВЕННОМУ АДРЕСНОМУ РЕЕСТРУ, ВЛЕЧЕТ ОТКАЗ В ГОСУДАРСТВЕННОЙ РЕГИСТРАЦИИ</a:t>
            </a:r>
            <a:endParaRPr lang="en-US" sz="1300" b="1" dirty="0"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F3AE652B-042C-D873-9C8C-D4370BAAFF3C}"/>
              </a:ext>
            </a:extLst>
          </p:cNvPr>
          <p:cNvCxnSpPr/>
          <p:nvPr/>
        </p:nvCxnSpPr>
        <p:spPr>
          <a:xfrm>
            <a:off x="549274" y="8366175"/>
            <a:ext cx="5759450" cy="0"/>
          </a:xfrm>
          <a:prstGeom prst="line">
            <a:avLst/>
          </a:prstGeom>
          <a:ln>
            <a:solidFill>
              <a:srgbClr val="00B0F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390525" y="2397582"/>
            <a:ext cx="6210300" cy="5293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1300" dirty="0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При подаче заявления для государственной регистрации создания юридического лица или изменения сведений об адресе юридического лица, указываются детальные элементы адреса: дом (владение и т.п.), корпус (строение и </a:t>
            </a:r>
            <a:r>
              <a:rPr lang="ru-RU" sz="1300" dirty="0" err="1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т.п</a:t>
            </a:r>
            <a:r>
              <a:rPr lang="ru-RU" sz="1300" dirty="0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), квартира (офис и т.п.), в соответствии с п. 14 Приказа от 31 августа 2020 г. N ЕД-7-14/617@ «Об утверждении форм и требований к оформлению документов, представляемых в регистрирующий орган при государственной регистрации юридических лиц, индивидуальных предпринимателей и крестьянских (фермерских) хозяйств». </a:t>
            </a:r>
            <a:endParaRPr lang="ru-RU" sz="1300" dirty="0" smtClean="0">
              <a:latin typeface="Golos Text" panose="020B0503020202020204" pitchFamily="34" charset="0"/>
              <a:ea typeface="Golos Text" panose="020B0503020202020204" pitchFamily="34" charset="0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1300" dirty="0" smtClean="0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Важно </a:t>
            </a:r>
            <a:r>
              <a:rPr lang="ru-RU" sz="1300" dirty="0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учесть, что адрес должен соответствовать сведениям государственного адресного реестра (ГАР).В случаи отсутствия детального адреса в ГАР (например: номера офиса/кабинета), собственнику помещения необходимо обратиться с заявлением о присвоении детального элемента объекту недвижимости в орган местного самоуправления соответствующего муниципального образования</a:t>
            </a:r>
            <a:r>
              <a:rPr lang="ru-RU" sz="1300" dirty="0" smtClean="0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.</a:t>
            </a:r>
          </a:p>
          <a:p>
            <a:pPr indent="450215" algn="just">
              <a:spcAft>
                <a:spcPts val="0"/>
              </a:spcAft>
            </a:pPr>
            <a:r>
              <a:rPr lang="ru-RU" sz="1300" dirty="0" smtClean="0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 </a:t>
            </a:r>
            <a:r>
              <a:rPr lang="ru-RU" sz="1300" dirty="0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Несоответствие адреса юридического лица данным ГАР </a:t>
            </a:r>
            <a:r>
              <a:rPr lang="ru-RU" sz="1300" dirty="0" err="1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влечѐт</a:t>
            </a:r>
            <a:r>
              <a:rPr lang="ru-RU" sz="1300" dirty="0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 отказ в государственной регистрации Узнать уполномоченный орган, ответственный за присвоение/аннулирование адреса можно с помощью электронного сервиса ФНС России «Федеральная информационная адресная система» (ФИАС). Присвоить адрес объекту </a:t>
            </a:r>
            <a:r>
              <a:rPr lang="ru-RU" sz="1300" dirty="0" smtClean="0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можно</a:t>
            </a:r>
            <a:endParaRPr lang="ru-RU" sz="1300" dirty="0">
              <a:latin typeface="Golos Text" panose="020B0503020202020204" pitchFamily="34" charset="0"/>
              <a:ea typeface="Golos Text" panose="020B0503020202020204" pitchFamily="34" charset="0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1300" dirty="0" smtClean="0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-на </a:t>
            </a:r>
            <a:r>
              <a:rPr lang="ru-RU" sz="1300" dirty="0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портале ФИАС;</a:t>
            </a:r>
          </a:p>
          <a:p>
            <a:pPr indent="450215" algn="just">
              <a:spcAft>
                <a:spcPts val="0"/>
              </a:spcAft>
            </a:pPr>
            <a:r>
              <a:rPr lang="ru-RU" sz="1300" dirty="0" smtClean="0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-на </a:t>
            </a:r>
            <a:r>
              <a:rPr lang="ru-RU" sz="1300" dirty="0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портале </a:t>
            </a:r>
            <a:r>
              <a:rPr lang="ru-RU" sz="1300" dirty="0" err="1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Госуслуги</a:t>
            </a:r>
            <a:r>
              <a:rPr lang="ru-RU" sz="1300" dirty="0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;</a:t>
            </a:r>
          </a:p>
          <a:p>
            <a:pPr indent="450215" algn="just">
              <a:spcAft>
                <a:spcPts val="0"/>
              </a:spcAft>
            </a:pPr>
            <a:r>
              <a:rPr lang="ru-RU" sz="1300" dirty="0" smtClean="0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-при </a:t>
            </a:r>
            <a:r>
              <a:rPr lang="ru-RU" sz="1300" dirty="0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личном обращении</a:t>
            </a:r>
            <a:r>
              <a:rPr lang="ru-RU" sz="1300" dirty="0" smtClean="0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.</a:t>
            </a:r>
          </a:p>
          <a:p>
            <a:pPr indent="450215" algn="just">
              <a:spcAft>
                <a:spcPts val="0"/>
              </a:spcAft>
            </a:pPr>
            <a:r>
              <a:rPr lang="ru-RU" sz="1300" dirty="0" smtClean="0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 </a:t>
            </a:r>
            <a:r>
              <a:rPr lang="ru-RU" sz="1300" dirty="0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Для подачи заявления требуются документы, подтверждающие право собственности на объект недвижимости</a:t>
            </a:r>
            <a:r>
              <a:rPr lang="ru-RU" sz="1300" dirty="0" smtClean="0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.</a:t>
            </a:r>
          </a:p>
          <a:p>
            <a:pPr indent="450215" algn="just">
              <a:spcAft>
                <a:spcPts val="0"/>
              </a:spcAft>
            </a:pPr>
            <a:r>
              <a:rPr lang="ru-RU" sz="1300" dirty="0" smtClean="0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Услугу </a:t>
            </a:r>
            <a:r>
              <a:rPr lang="ru-RU" sz="1300" dirty="0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по присвоению адреса объекту недвижимости </a:t>
            </a:r>
            <a:r>
              <a:rPr lang="ru-RU" sz="1300" dirty="0" smtClean="0">
                <a:latin typeface="Golos Text" panose="020B0503020202020204" pitchFamily="34" charset="0"/>
                <a:ea typeface="Golos Text" panose="020B0503020202020204" pitchFamily="34" charset="0"/>
                <a:cs typeface="Times New Roman"/>
              </a:rPr>
              <a:t>предоставляют органы местного самоуправления. </a:t>
            </a:r>
            <a:endParaRPr lang="ru-RU" sz="13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1228" y="8609695"/>
            <a:ext cx="1027496" cy="1027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549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273</TotalTime>
  <Words>234</Words>
  <Application>Microsoft Office PowerPoint</Application>
  <PresentationFormat>Лист A4 (210x297 мм)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Hamlet Markarian</dc:creator>
  <cp:lastModifiedBy>Василенко Светлана Анатольевна</cp:lastModifiedBy>
  <cp:revision>33</cp:revision>
  <cp:lastPrinted>2023-08-16T02:08:15Z</cp:lastPrinted>
  <dcterms:created xsi:type="dcterms:W3CDTF">2023-03-21T12:09:25Z</dcterms:created>
  <dcterms:modified xsi:type="dcterms:W3CDTF">2023-08-16T05:11:29Z</dcterms:modified>
</cp:coreProperties>
</file>