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852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94660"/>
  </p:normalViewPr>
  <p:slideViewPr>
    <p:cSldViewPr snapToGrid="0">
      <p:cViewPr>
        <p:scale>
          <a:sx n="110" d="100"/>
          <a:sy n="110" d="100"/>
        </p:scale>
        <p:origin x="-1836" y="-72"/>
      </p:cViewPr>
      <p:guideLst>
        <p:guide orient="horz" pos="852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539235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595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831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85" userDrawn="1">
          <p15:clr>
            <a:srgbClr val="F26B43"/>
          </p15:clr>
        </p15:guide>
        <p15:guide id="2" pos="346" userDrawn="1">
          <p15:clr>
            <a:srgbClr val="F26B43"/>
          </p15:clr>
        </p15:guide>
        <p15:guide id="3" pos="39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9">
            <a:extLst>
              <a:ext uri="{FF2B5EF4-FFF2-40B4-BE49-F238E27FC236}">
                <a16:creationId xmlns:a16="http://schemas.microsoft.com/office/drawing/2014/main" xmlns="" id="{C4FF512C-2A48-FEE3-2F18-4839A66B98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53838" y="294635"/>
            <a:ext cx="1728192" cy="55051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94ED362-8982-48E4-D3B8-3879EF049A26}"/>
              </a:ext>
            </a:extLst>
          </p:cNvPr>
          <p:cNvSpPr txBox="1"/>
          <p:nvPr/>
        </p:nvSpPr>
        <p:spPr>
          <a:xfrm>
            <a:off x="4471745" y="410578"/>
            <a:ext cx="1836979" cy="318630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wrap="square" lIns="72000" tIns="36000" rIns="72000" bIns="36000" rtlCol="0" anchor="ctr" anchorCtr="0">
            <a:spAutoFit/>
          </a:bodyPr>
          <a:lstStyle/>
          <a:p>
            <a:pPr algn="ctr" defTabSz="1760969">
              <a:defRPr/>
            </a:pPr>
            <a:r>
              <a:rPr lang="en-US" sz="1000" dirty="0">
                <a:solidFill>
                  <a:schemeClr val="bg1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WWW.NALOG.GOV.RU</a:t>
            </a:r>
            <a:endParaRPr lang="ru-RU" sz="1000" dirty="0">
              <a:solidFill>
                <a:schemeClr val="bg1"/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xmlns="" id="{4376FE2D-5AE0-BB62-B940-64E3D8A3C2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4598328" y="8549055"/>
            <a:ext cx="1775445" cy="1179576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xmlns="" id="{7669B014-BCE9-3987-189E-8E46155C57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614323" y="8762694"/>
            <a:ext cx="522088" cy="8744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B9FD6D6-5062-B210-EDC4-6EDE17433BE3}"/>
              </a:ext>
            </a:extLst>
          </p:cNvPr>
          <p:cNvSpPr txBox="1"/>
          <p:nvPr/>
        </p:nvSpPr>
        <p:spPr>
          <a:xfrm>
            <a:off x="1369812" y="8930331"/>
            <a:ext cx="2928633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spcAft>
                <a:spcPts val="0"/>
              </a:spcAft>
            </a:pPr>
            <a:r>
              <a:rPr lang="ru-RU" sz="1800" b="1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8 (800) 222-22-22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D4142E1-FE67-82B5-E709-4634D9FEB5D8}"/>
              </a:ext>
            </a:extLst>
          </p:cNvPr>
          <p:cNvSpPr txBox="1"/>
          <p:nvPr/>
        </p:nvSpPr>
        <p:spPr>
          <a:xfrm>
            <a:off x="1369254" y="9224825"/>
            <a:ext cx="2928633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>
              <a:spcAft>
                <a:spcPts val="0"/>
              </a:spcAft>
            </a:pPr>
            <a:r>
              <a:rPr lang="ru-RU" sz="900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Бесплатный многоканальный телефон </a:t>
            </a:r>
            <a:br>
              <a:rPr lang="ru-RU" sz="900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</a:br>
            <a:r>
              <a:rPr lang="ru-RU" sz="900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контакт-центра ФНС России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69842F4-3E35-9B8F-71D9-67B51EF916AD}"/>
              </a:ext>
            </a:extLst>
          </p:cNvPr>
          <p:cNvSpPr txBox="1"/>
          <p:nvPr/>
        </p:nvSpPr>
        <p:spPr>
          <a:xfrm>
            <a:off x="311344" y="2302752"/>
            <a:ext cx="6178550" cy="49244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hangingPunct="0"/>
            <a:r>
              <a:rPr lang="ru-RU" sz="1200" dirty="0" smtClean="0"/>
              <a:t>	</a:t>
            </a:r>
            <a:r>
              <a:rPr lang="ru-RU" sz="1400" dirty="0"/>
              <a:t>В соответствии с абзацем первым пункта 3 статьи 346.1 Налогового кодекса организации, являющиеся налогоплательщиками единого сельскохозяйственного налога, освобождаются от обязанности по уплате налога на имущество организаций (в части имущества, используемого при производстве сельскохозяйственной продукции, первичной и последующей (промышленной) переработке и реализации этой продукции, а также при оказании услуг сельскохозяйственными товаропроизводителями).  </a:t>
            </a:r>
          </a:p>
          <a:p>
            <a:pPr algn="just" hangingPunct="0"/>
            <a:r>
              <a:rPr lang="ru-RU" sz="1400" dirty="0" smtClean="0"/>
              <a:t>	Исходя </a:t>
            </a:r>
            <a:r>
              <a:rPr lang="ru-RU" sz="1400" dirty="0"/>
              <a:t>из абзаца первого пункта 1 статьи 130 Гражданского кодекса Российской Федерации объекты </a:t>
            </a:r>
            <a:r>
              <a:rPr lang="ru-RU" sz="1400" dirty="0" smtClean="0"/>
              <a:t>незавершённого </a:t>
            </a:r>
            <a:r>
              <a:rPr lang="ru-RU" sz="1400" dirty="0"/>
              <a:t>строительства относятся к недвижимому имуществу.  </a:t>
            </a:r>
          </a:p>
          <a:p>
            <a:pPr algn="just" hangingPunct="0"/>
            <a:r>
              <a:rPr lang="ru-RU" sz="1400" dirty="0"/>
              <a:t>	</a:t>
            </a:r>
            <a:r>
              <a:rPr lang="ru-RU" sz="1400" dirty="0" smtClean="0"/>
              <a:t>В </a:t>
            </a:r>
            <a:r>
              <a:rPr lang="ru-RU" sz="1400" dirty="0"/>
              <a:t>свою очередь, объекты, строительство которых не завершено (объекты </a:t>
            </a:r>
            <a:r>
              <a:rPr lang="ru-RU" sz="1400" dirty="0" smtClean="0"/>
              <a:t>незавершённого </a:t>
            </a:r>
            <a:r>
              <a:rPr lang="ru-RU" sz="1400" dirty="0"/>
              <a:t>строительства), являются объектами капитального строительства (пункт 10 статьи 1 Градостроительного кодекса Российской Федерации, далее – Градостроительный кодекс).</a:t>
            </a:r>
          </a:p>
          <a:p>
            <a:pPr algn="just" hangingPunct="0"/>
            <a:r>
              <a:rPr lang="ru-RU" sz="1400" dirty="0" smtClean="0"/>
              <a:t>	Нормы </a:t>
            </a:r>
            <a:r>
              <a:rPr lang="ru-RU" sz="1400" dirty="0"/>
              <a:t>Градостроительного кодекса не допускают эксплуатацию объектов капитального строительства, строительство которых не завершено</a:t>
            </a:r>
            <a:r>
              <a:rPr lang="ru-RU" sz="1400" dirty="0" smtClean="0"/>
              <a:t>.</a:t>
            </a:r>
            <a:endParaRPr lang="en-US" sz="1400" dirty="0" smtClean="0">
              <a:latin typeface="Golos Text"/>
            </a:endParaRPr>
          </a:p>
          <a:p>
            <a:pPr algn="just" hangingPunct="0"/>
            <a:r>
              <a:rPr lang="ru-RU" sz="1400" dirty="0" smtClean="0"/>
              <a:t>	Использование </a:t>
            </a:r>
            <a:r>
              <a:rPr lang="ru-RU" sz="1400" dirty="0"/>
              <a:t>построенного </a:t>
            </a:r>
            <a:r>
              <a:rPr lang="ru-RU" sz="1400" dirty="0" smtClean="0"/>
              <a:t>здания (сооружения) </a:t>
            </a:r>
            <a:r>
              <a:rPr lang="ru-RU" sz="1400" dirty="0"/>
              <a:t>допускается после получения застройщиком разрешения на ввод объекта </a:t>
            </a:r>
            <a:r>
              <a:rPr lang="ru-RU" sz="1400" dirty="0" smtClean="0"/>
              <a:t>в эксплуатацию, </a:t>
            </a:r>
            <a:r>
              <a:rPr lang="ru-RU" sz="1400" dirty="0"/>
              <a:t>а также акта, разрешающего </a:t>
            </a:r>
            <a:r>
              <a:rPr lang="ru-RU" sz="1400" dirty="0" smtClean="0"/>
              <a:t>эксплуатацию.</a:t>
            </a:r>
          </a:p>
          <a:p>
            <a:pPr algn="just" hangingPunct="0"/>
            <a:r>
              <a:rPr lang="ru-RU" sz="1400" dirty="0" smtClean="0"/>
              <a:t>	Таким </a:t>
            </a:r>
            <a:r>
              <a:rPr lang="ru-RU" sz="1400" dirty="0"/>
              <a:t>образом, освобождения от налога на имущество организаций являющихся налогоплательщиками ЕСХН, до завершения их строительства, не предусмотрено.</a:t>
            </a:r>
          </a:p>
          <a:p>
            <a:pPr algn="just">
              <a:spcAft>
                <a:spcPts val="1200"/>
              </a:spcAft>
            </a:pPr>
            <a:r>
              <a:rPr lang="ru-RU" sz="1200" dirty="0" smtClean="0"/>
              <a:t>	</a:t>
            </a:r>
            <a:endParaRPr lang="ru-RU" sz="1200" dirty="0">
              <a:effectLst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4C0EC3E-E116-F1AB-2A0F-4D3DBD7AA0C0}"/>
              </a:ext>
            </a:extLst>
          </p:cNvPr>
          <p:cNvSpPr txBox="1"/>
          <p:nvPr/>
        </p:nvSpPr>
        <p:spPr>
          <a:xfrm>
            <a:off x="524127" y="1042437"/>
            <a:ext cx="1081234" cy="361910"/>
          </a:xfrm>
          <a:prstGeom prst="roundRect">
            <a:avLst>
              <a:gd name="adj" fmla="val 50000"/>
            </a:avLst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tIns="36000" bIns="3600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1200" dirty="0" smtClean="0">
                <a:latin typeface="Golos Text" panose="020B0503020202020204" pitchFamily="34" charset="0"/>
                <a:ea typeface="Golos Text" panose="020B0503020202020204" pitchFamily="34" charset="0"/>
              </a:rPr>
              <a:t>ЕСХН</a:t>
            </a:r>
            <a:endParaRPr lang="en-US" sz="1200" dirty="0"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13013F6-AB1A-3A4C-B0AB-63091C131082}"/>
              </a:ext>
            </a:extLst>
          </p:cNvPr>
          <p:cNvSpPr txBox="1"/>
          <p:nvPr/>
        </p:nvSpPr>
        <p:spPr>
          <a:xfrm>
            <a:off x="311344" y="7308025"/>
            <a:ext cx="6178550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lvl="0" algn="ctr" defTabSz="1760969">
              <a:spcAft>
                <a:spcPts val="1200"/>
              </a:spcAft>
              <a:defRPr/>
            </a:pPr>
            <a:r>
              <a:rPr lang="ru-RU" sz="1400" b="1" dirty="0" smtClean="0">
                <a:latin typeface="Calibri" pitchFamily="34" charset="0"/>
                <a:ea typeface="Golos Text" panose="020B0503020202020204" pitchFamily="34" charset="0"/>
                <a:cs typeface="Calibri" pitchFamily="34" charset="0"/>
              </a:rPr>
              <a:t>Настоящее сообщение </a:t>
            </a:r>
            <a:r>
              <a:rPr lang="ru-RU" sz="1400" b="1" dirty="0">
                <a:latin typeface="Calibri" pitchFamily="34" charset="0"/>
                <a:ea typeface="Golos Text" panose="020B0503020202020204" pitchFamily="34" charset="0"/>
                <a:cs typeface="Calibri" pitchFamily="34" charset="0"/>
              </a:rPr>
              <a:t>носит информационно-справочный (рекомендательный) характер, не устанавливает общеобязательных правовых норм и не препятствует применению нормативно-правовых актов и судебных постановлений в значении, отличающемся от вышеизложенных </a:t>
            </a:r>
            <a:r>
              <a:rPr lang="ru-RU" sz="1400" b="1" dirty="0" smtClean="0">
                <a:latin typeface="Calibri" pitchFamily="34" charset="0"/>
                <a:ea typeface="Golos Text" panose="020B0503020202020204" pitchFamily="34" charset="0"/>
                <a:cs typeface="Calibri" pitchFamily="34" charset="0"/>
              </a:rPr>
              <a:t>разъяснений</a:t>
            </a:r>
            <a:endParaRPr lang="ru-RU" sz="1400" b="1" dirty="0">
              <a:latin typeface="Calibri" pitchFamily="34" charset="0"/>
              <a:ea typeface="Golos Text" panose="020B0503020202020204" pitchFamily="34" charset="0"/>
              <a:cs typeface="Calibri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F3AE652B-042C-D873-9C8C-D4370BAAFF3C}"/>
              </a:ext>
            </a:extLst>
          </p:cNvPr>
          <p:cNvCxnSpPr/>
          <p:nvPr/>
        </p:nvCxnSpPr>
        <p:spPr>
          <a:xfrm>
            <a:off x="549274" y="8369257"/>
            <a:ext cx="5759450" cy="0"/>
          </a:xfrm>
          <a:prstGeom prst="line">
            <a:avLst/>
          </a:prstGeom>
          <a:ln>
            <a:solidFill>
              <a:srgbClr val="00B0F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0760D045-0CF6-96D0-4EC5-704DA059246E}"/>
              </a:ext>
            </a:extLst>
          </p:cNvPr>
          <p:cNvCxnSpPr/>
          <p:nvPr/>
        </p:nvCxnSpPr>
        <p:spPr>
          <a:xfrm>
            <a:off x="524127" y="7192653"/>
            <a:ext cx="5759450" cy="0"/>
          </a:xfrm>
          <a:prstGeom prst="line">
            <a:avLst/>
          </a:prstGeom>
          <a:ln>
            <a:solidFill>
              <a:srgbClr val="00B0F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492514" y="1646818"/>
            <a:ext cx="57594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/>
            <a:r>
              <a:rPr lang="ru-RU" sz="1600" b="1" dirty="0" smtClean="0"/>
              <a:t>Обязанность </a:t>
            </a:r>
            <a:r>
              <a:rPr lang="ru-RU" sz="1600" b="1" dirty="0"/>
              <a:t>по уплате налога на </a:t>
            </a:r>
            <a:r>
              <a:rPr lang="ru-RU" sz="1600" b="1" dirty="0" smtClean="0"/>
              <a:t>имущество организаций в </a:t>
            </a:r>
            <a:r>
              <a:rPr lang="ru-RU" sz="1600" b="1" dirty="0"/>
              <a:t>части объектов </a:t>
            </a:r>
            <a:r>
              <a:rPr lang="ru-RU" sz="1600" b="1" dirty="0" smtClean="0"/>
              <a:t>незавершённого строительства</a:t>
            </a:r>
            <a:endParaRPr lang="ru-RU" sz="1600" b="1" dirty="0"/>
          </a:p>
        </p:txBody>
      </p:sp>
      <p:sp>
        <p:nvSpPr>
          <p:cNvPr id="9" name="AutoShape 2" descr="Изображени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" descr="Изображение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AutoShape 6" descr="Изображение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 descr="C:\Users\2500-31-541\Downloads\image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871" y="8612916"/>
            <a:ext cx="1051853" cy="1051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49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388</TotalTime>
  <Words>52</Words>
  <Application>Microsoft Office PowerPoint</Application>
  <PresentationFormat>Лист A4 (210x297 мм)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Hamlet Markarian</dc:creator>
  <cp:lastModifiedBy>Василенко Светлана Анатольевна</cp:lastModifiedBy>
  <cp:revision>25</cp:revision>
  <cp:lastPrinted>2023-08-28T01:11:55Z</cp:lastPrinted>
  <dcterms:created xsi:type="dcterms:W3CDTF">2023-03-21T12:09:25Z</dcterms:created>
  <dcterms:modified xsi:type="dcterms:W3CDTF">2023-08-30T01:12:17Z</dcterms:modified>
</cp:coreProperties>
</file>