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5"/>
  </p:notesMasterIdLst>
  <p:sldIdLst>
    <p:sldId id="256" r:id="rId2"/>
    <p:sldId id="257" r:id="rId3"/>
    <p:sldId id="258" r:id="rId4"/>
    <p:sldId id="308" r:id="rId5"/>
    <p:sldId id="259" r:id="rId6"/>
    <p:sldId id="261" r:id="rId7"/>
    <p:sldId id="310" r:id="rId8"/>
    <p:sldId id="262" r:id="rId9"/>
    <p:sldId id="263" r:id="rId10"/>
    <p:sldId id="311" r:id="rId11"/>
    <p:sldId id="264" r:id="rId12"/>
    <p:sldId id="265" r:id="rId13"/>
    <p:sldId id="312" r:id="rId14"/>
    <p:sldId id="266" r:id="rId15"/>
    <p:sldId id="267" r:id="rId16"/>
    <p:sldId id="268" r:id="rId17"/>
    <p:sldId id="269" r:id="rId18"/>
    <p:sldId id="270" r:id="rId19"/>
    <p:sldId id="271" r:id="rId20"/>
    <p:sldId id="313" r:id="rId21"/>
    <p:sldId id="314" r:id="rId22"/>
    <p:sldId id="315" r:id="rId23"/>
    <p:sldId id="30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CD6"/>
    <a:srgbClr val="9BFBC6"/>
    <a:srgbClr val="DAF5FE"/>
    <a:srgbClr val="FF0000"/>
    <a:srgbClr val="CB99FD"/>
    <a:srgbClr val="AD27E9"/>
    <a:srgbClr val="F6D6E7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26" autoAdjust="0"/>
    <p:restoredTop sz="93874" autoAdjust="0"/>
  </p:normalViewPr>
  <p:slideViewPr>
    <p:cSldViewPr>
      <p:cViewPr varScale="1">
        <p:scale>
          <a:sx n="105" d="100"/>
          <a:sy n="105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B1BF9C5-02D5-46D1-A183-E65DC05B4E6C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D6614B8-9E14-4F17-9446-D10E95F21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B05CA-29EA-4536-BE6B-1ABFFCF0DD0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F7A98-44CC-44EC-9839-C336BC31285A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BEC4-09BC-4F48-A43A-78D896394E80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A6A2-16BE-4C93-8AB1-8815A67F5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C81A0-6D53-4EF8-947F-BDFB3E501A77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C34C-797B-4184-8E46-058E321DC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409F-89F5-4196-B62A-D60D71759601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A372-AE81-46BF-963F-FC55F952D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DCE08-0F51-4A7A-9302-65552FB22DE8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7938-A502-4B3E-A101-57689A225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6DDD-6D5A-4699-A13D-7FA6744C4DFA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3FAD4-12AD-4196-9D80-51041C710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3CE9-15AE-484F-8AE1-B496E3DEAD2B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A2B7-48F2-4D5D-A562-C54FEE85E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AC25E-0A14-4790-B096-632AA425EA92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551E-9C2D-45A2-831B-214FAC9B7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7402D-38A8-4E3B-BCB1-6B3D4E472A14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896D8-8298-4530-BF90-71C3A5CC0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A46C6-5C4D-4590-8ACE-864D11F7B78E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C5E8-97DA-42C0-930C-50B369859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7447-2D60-4F9A-A6D5-E11467748614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03CF1-DE66-428A-801F-4EC2E5509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3E2B-0EB1-459B-8915-26A41779676D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330A7-CCF3-433C-9171-67A288653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385AA-8C4F-434E-B866-F79CF5DD375E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81C6-FCC0-4CD4-AC4C-DB61CF169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9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05E1808-3502-4C34-BDC2-716A2FE473C0}" type="datetimeFigureOut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BF4BBA-82C5-4F79-BB44-CBC767500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laws.ru/laws/Federalnyy-zakon-ot-24.07.2007-N-209-FZ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 descr="Букет"/>
          <p:cNvSpPr>
            <a:spLocks noChangeArrowheads="1"/>
          </p:cNvSpPr>
          <p:nvPr/>
        </p:nvSpPr>
        <p:spPr bwMode="auto">
          <a:xfrm>
            <a:off x="571500" y="928688"/>
            <a:ext cx="7715250" cy="862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0638" algn="ctr"/>
            <a:r>
              <a:rPr lang="ru-RU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ДАЛЬНЕРЕЧЕНСКОГО      ГОРОДСКОГО     ОКРУГА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20638" algn="ctr"/>
            <a:endParaRPr lang="ru-RU" altLang="zh-CN" sz="3000">
              <a:solidFill>
                <a:srgbClr val="953735"/>
              </a:solidFill>
              <a:ea typeface="SimSun" pitchFamily="2" charset="-122"/>
            </a:endParaRPr>
          </a:p>
        </p:txBody>
      </p:sp>
      <p:pic>
        <p:nvPicPr>
          <p:cNvPr id="2051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143000" y="142875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/>
              <a:t>ИНВЕСТИЦИОННЫЙ ПАСПОРТ</a:t>
            </a:r>
            <a:endParaRPr lang="ru-RU" sz="3600" b="1">
              <a:solidFill>
                <a:srgbClr val="2907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88" y="712788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3292475"/>
          <a:ext cx="6096000" cy="2286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6" name="Picture 9" descr="http://photos.wikimapia.org/p/00/01/76/45/78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643063"/>
            <a:ext cx="77866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4293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143000" y="285750"/>
            <a:ext cx="657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Экономика  Дальнереченского городского округа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28688" y="785813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4313" y="1071563"/>
            <a:ext cx="3429000" cy="16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i="1" dirty="0"/>
              <a:t>На территории города действует 9 гостиниц 28 предприятие общественного питания общедоступной сети, более 10 транспортных предприятий, осуществляющих пассажирские перевозки. </a:t>
            </a:r>
          </a:p>
        </p:txBody>
      </p:sp>
      <p:pic>
        <p:nvPicPr>
          <p:cNvPr id="11270" name="Picture 2" descr="https://prim.4trip.info/assets/uploads/hotels/6b022b054e60dc85a37b9c248dc375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928688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https://im0-tub-ru.yandex.net/i?id=ffd98b60cc07bf3304b677328300ab64-sr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857250"/>
            <a:ext cx="2428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http://dalhotel.o5-25.net/images/res/DSC006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14625"/>
            <a:ext cx="3214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 descr="http://hotel-nika.my1.ru/_ph/16/2/902479884.jpg?155293166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4857750"/>
            <a:ext cx="3214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4" descr="https://10619-2.s.cdn12.com/rests/small/w550/h367/401_68207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2928938"/>
            <a:ext cx="2571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14" descr="E:\Изображение 72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63" y="3000375"/>
            <a:ext cx="2800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15" descr="https://10619-2.s.cdn12.com/rests/small/w550/h367/109_50222071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8" y="4929188"/>
            <a:ext cx="26431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16" descr="http://s1.fotobus.msk.ru/photo/07/47/90/74790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63" y="5072063"/>
            <a:ext cx="2786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1071563" y="142875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Социальная сфера Дальнереченского городского округа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88" y="712788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857250" y="857250"/>
            <a:ext cx="7143750" cy="4921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/>
              <a:t>      Образование</a:t>
            </a:r>
          </a:p>
        </p:txBody>
      </p:sp>
      <p:sp>
        <p:nvSpPr>
          <p:cNvPr id="12294" name="Прямоугольник 9"/>
          <p:cNvSpPr>
            <a:spLocks noChangeArrowheads="1"/>
          </p:cNvSpPr>
          <p:nvPr/>
        </p:nvSpPr>
        <p:spPr bwMode="auto">
          <a:xfrm>
            <a:off x="571500" y="1571625"/>
            <a:ext cx="4714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</a:rPr>
              <a:t>Общеобразовательных школ – 6, в т.ч.</a:t>
            </a:r>
          </a:p>
          <a:p>
            <a:r>
              <a:rPr lang="ru-RU" sz="1200" b="1">
                <a:solidFill>
                  <a:srgbClr val="002060"/>
                </a:solidFill>
              </a:rPr>
              <a:t>основного общего образования – 1</a:t>
            </a:r>
          </a:p>
          <a:p>
            <a:r>
              <a:rPr lang="ru-RU" sz="1200" b="1">
                <a:solidFill>
                  <a:srgbClr val="C00000"/>
                </a:solidFill>
              </a:rPr>
              <a:t>Количество учеников – 3 647 человек</a:t>
            </a:r>
          </a:p>
          <a:p>
            <a:endParaRPr lang="ru-RU" sz="1200" b="1">
              <a:solidFill>
                <a:srgbClr val="002060"/>
              </a:solidFill>
            </a:endParaRPr>
          </a:p>
          <a:p>
            <a:r>
              <a:rPr lang="ru-RU" sz="1200" b="1">
                <a:solidFill>
                  <a:srgbClr val="002060"/>
                </a:solidFill>
              </a:rPr>
              <a:t>Дошкольных образовательных учреждений – 7</a:t>
            </a:r>
          </a:p>
          <a:p>
            <a:r>
              <a:rPr lang="ru-RU" sz="1200" b="1">
                <a:solidFill>
                  <a:srgbClr val="C00000"/>
                </a:solidFill>
              </a:rPr>
              <a:t>Количество детсадовцев– 1 276 человек </a:t>
            </a:r>
          </a:p>
          <a:p>
            <a:r>
              <a:rPr lang="ru-RU" sz="1200" b="1">
                <a:solidFill>
                  <a:srgbClr val="C00000"/>
                </a:solidFill>
              </a:rPr>
              <a:t>Общее количество дошколят – 2 545 человек</a:t>
            </a:r>
          </a:p>
          <a:p>
            <a:endParaRPr lang="ru-RU" sz="1200" b="1">
              <a:solidFill>
                <a:srgbClr val="002060"/>
              </a:solidFill>
            </a:endParaRPr>
          </a:p>
          <a:p>
            <a:r>
              <a:rPr lang="ru-RU" sz="1200" b="1">
                <a:solidFill>
                  <a:srgbClr val="002060"/>
                </a:solidFill>
              </a:rPr>
              <a:t>Учреждений дополнительного образования учащихся – 1 (Детская школа искусств)</a:t>
            </a:r>
          </a:p>
        </p:txBody>
      </p:sp>
      <p:pic>
        <p:nvPicPr>
          <p:cNvPr id="12295" name="Picture 20" descr="http://dalschool3.ucoz.ru/_tbkp/ko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500188"/>
            <a:ext cx="360521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2" descr="Лицей №1 (*СШ №1), Дальнереченс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786188"/>
            <a:ext cx="37036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4" descr="https://detsad8.my1.ru/Content/t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714750"/>
            <a:ext cx="42338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928688" y="214313"/>
            <a:ext cx="7786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Социальная сфера Дальнереченского городского округа  </a:t>
            </a:r>
            <a:endParaRPr lang="ru-RU" sz="20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88" y="712788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57250" y="785813"/>
            <a:ext cx="7143750" cy="4921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/>
              <a:t>      Культура </a:t>
            </a:r>
          </a:p>
        </p:txBody>
      </p:sp>
      <p:pic>
        <p:nvPicPr>
          <p:cNvPr id="13318" name="Picture 7" descr="http://kinoprim.ru/sites/default/files/2017-05/DSC_00867725%20%D1%81%D0%B6%2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429000"/>
            <a:ext cx="4625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2" descr="C:\Users\123\Desktop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428750"/>
            <a:ext cx="37861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5" descr="http://www.e-kuzbass.ru/upload/afisha/company-main/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714750"/>
            <a:ext cx="407193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85750" y="1357313"/>
            <a:ext cx="4572000" cy="1892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eaLnBrk="0" hangingPunct="0">
              <a:defRPr/>
            </a:pPr>
            <a:r>
              <a:rPr lang="ru-RU" altLang="zh-CN" sz="1300" i="1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Сеть учреждений, направленных на развитие местного традиционного народного художественного творчества в Дальнереченском городском округе представлена муниципальным бюджетным учреждением Дом культуры «Восток» и 3-мя филиалами: клуб «Космос», Дом культуры им. </a:t>
            </a:r>
            <a:r>
              <a:rPr lang="ru-RU" altLang="zh-CN" sz="1300" i="1" dirty="0" err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Сибирцева</a:t>
            </a:r>
            <a:r>
              <a:rPr lang="ru-RU" altLang="zh-CN" sz="1300" i="1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клуб с. Лазо.</a:t>
            </a:r>
            <a:endParaRPr lang="ru-RU" altLang="zh-CN" sz="1300" i="1" dirty="0">
              <a:solidFill>
                <a:schemeClr val="tx1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indent="450850" eaLnBrk="0" hangingPunct="0">
              <a:defRPr/>
            </a:pPr>
            <a:r>
              <a:rPr lang="ru-RU" altLang="zh-CN" sz="1300" i="1" dirty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 МБУ ДК «Восток» функционирует 35клубных. Количество участников в клубных формированиях – 995 человек</a:t>
            </a:r>
            <a:r>
              <a:rPr lang="ru-RU" altLang="zh-CN" sz="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143000" y="214313"/>
            <a:ext cx="750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Социальная сфера Дальнереченского городского округа </a:t>
            </a: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28688" y="712788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57250" y="785813"/>
            <a:ext cx="7143750" cy="4921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/>
              <a:t>      Культура </a:t>
            </a: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428625" y="1357313"/>
            <a:ext cx="4143375" cy="20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altLang="zh-CN" sz="1200" i="1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Библиотечный потенциал Дальнереченского городского округа составляют МБУ </a:t>
            </a:r>
            <a:r>
              <a:rPr lang="ru-RU" altLang="zh-CN" sz="1200" i="1">
                <a:solidFill>
                  <a:schemeClr val="tx1"/>
                </a:solidFill>
                <a:ea typeface="Lucida Sans Unicode" pitchFamily="34" charset="0"/>
                <a:cs typeface="Times New Roman" pitchFamily="18" charset="0"/>
              </a:rPr>
              <a:t>«</a:t>
            </a:r>
            <a:r>
              <a:rPr lang="ru-RU" altLang="zh-CN" sz="1200" i="1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Централизованная библиотечная система</a:t>
            </a:r>
            <a:r>
              <a:rPr lang="ru-RU" altLang="zh-CN" sz="1200" i="1">
                <a:solidFill>
                  <a:schemeClr val="tx1"/>
                </a:solidFill>
                <a:ea typeface="Lucida Sans Unicode" pitchFamily="34" charset="0"/>
                <a:cs typeface="Times New Roman" pitchFamily="18" charset="0"/>
              </a:rPr>
              <a:t>»</a:t>
            </a:r>
            <a:r>
              <a:rPr lang="ru-RU" altLang="zh-CN" sz="1200" i="1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включающая Центральную городскую библиотеку и 5 филиалов.</a:t>
            </a:r>
            <a:r>
              <a:rPr lang="ru-RU" sz="1200" i="1">
                <a:solidFill>
                  <a:srgbClr val="000000"/>
                </a:solidFill>
                <a:ea typeface="Lucida Sans Unicode" pitchFamily="34" charset="0"/>
                <a:cs typeface="Times New Roman" pitchFamily="18" charset="0"/>
              </a:rPr>
              <a:t> </a:t>
            </a:r>
          </a:p>
          <a:p>
            <a:pPr indent="450850" algn="just" eaLnBrk="0" hangingPunct="0">
              <a:defRPr/>
            </a:pPr>
            <a:r>
              <a:rPr lang="ru-RU" sz="1200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 территории Дальнереченского городского округа функционирует  Филиал краевого государственного автономного учреждения культуры «Приморский государственный объединенный музей имени В.К. Арсеньева» </a:t>
            </a:r>
            <a:endParaRPr lang="ru-RU" altLang="zh-CN" sz="1200" i="1">
              <a:solidFill>
                <a:schemeClr val="tx1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altLang="zh-CN">
              <a:solidFill>
                <a:schemeClr val="tx1"/>
              </a:solidFill>
            </a:endParaRPr>
          </a:p>
        </p:txBody>
      </p:sp>
      <p:pic>
        <p:nvPicPr>
          <p:cNvPr id="14343" name="Picture 3" descr="https://www.culture.ru/storage/images/5532d5f01c833dc69b536ac02930fb90/7dbf95f40b7827160f629090805fbf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428750"/>
            <a:ext cx="38576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http://photocdn.photogoroda.com/source2/cn3159/r4734/c4746/45568328.jpg?v=201712131121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8" y="3500438"/>
            <a:ext cx="3524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7" descr="http://www.забайкальскийкрай.рф/u/xn--e1amje5b/images/media/324085812ac577f36082684615b27f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3857625"/>
            <a:ext cx="27860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9" descr="http://arhiv.ufa-lib.ru/assets/files/2727/DI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8613" y="3929063"/>
            <a:ext cx="23225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000125" y="214313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Объекты культурного наследия (памятники истории и культуры)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88" y="998538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7" descr="Мемориальный комплекс советским воинам, погибшим в борьбе с японскими милитаристами в 1945 год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71563"/>
            <a:ext cx="24796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Мемориальный комплекс советским воинам, погибшим в борьбе с японскими милитаристами в 1945 году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000125"/>
            <a:ext cx="33210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https://im0-tub-ru.yandex.net/i?id=0b3fe7e14ad45cc801587d9fae70e562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1000125"/>
            <a:ext cx="278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Памятник воинам пограничникам, погибшим в 1969 году на острове Даманск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3286125"/>
            <a:ext cx="27860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Братская могила танкистов, погибших при защите го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3214688"/>
            <a:ext cx="3046412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 descr="Могила погибших пограничников, 1966 год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3286125"/>
            <a:ext cx="27860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28688" y="998538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928688" y="214313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Объекты культурного наследия (памятники истории и культуры) </a:t>
            </a:r>
          </a:p>
        </p:txBody>
      </p:sp>
      <p:pic>
        <p:nvPicPr>
          <p:cNvPr id="16389" name="Picture 9" descr="http://photocdn.photogoroda.com/source2/cn3159/r4734/c4746/42933777.jpg?v=20171213112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000125"/>
            <a:ext cx="38576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https://railwayz.info/photolines/images/1362/142170407620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71563"/>
            <a:ext cx="45005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AutoShape 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AutoShape 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AutoShape 1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AutoShape 1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AutoShape 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6" name="Picture 23" descr="https://bessmertnybarak.ru/img/books/15426891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786188"/>
            <a:ext cx="33575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5" descr="http://www-old.srcc.msu.ru/bib_roc/jmp/08/05-08/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3714750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AutoShape 2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AutoShape 2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AutoShape 3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AutoShape 4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AutoShape 4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AutoShape 4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28688" y="998538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AutoShape 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1500188" y="285750"/>
            <a:ext cx="6786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Социальная сфера Дальнереченского городского округа  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785813" y="1285875"/>
            <a:ext cx="7715250" cy="492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/>
              <a:t>Здравоохранение</a:t>
            </a:r>
          </a:p>
        </p:txBody>
      </p:sp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428625" y="2071688"/>
            <a:ext cx="407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i="1">
              <a:solidFill>
                <a:srgbClr val="C00000"/>
              </a:solidFill>
            </a:endParaRPr>
          </a:p>
          <a:p>
            <a:endParaRPr lang="ru-RU" sz="1400" b="1" i="1">
              <a:solidFill>
                <a:srgbClr val="C00000"/>
              </a:solidFill>
            </a:endParaRPr>
          </a:p>
        </p:txBody>
      </p:sp>
      <p:pic>
        <p:nvPicPr>
          <p:cNvPr id="17416" name="Picture 13" descr="https://otvprim.ru/files/Image/news/57216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928813"/>
            <a:ext cx="3632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 descr="https://avatars.mds.yandex.net/get-altay/236825/2a0000015e7a9b2fa22f2572c648b5ee5079/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86188"/>
            <a:ext cx="3548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6"/>
          <p:cNvSpPr>
            <a:spLocks noChangeArrowheads="1"/>
          </p:cNvSpPr>
          <p:nvPr/>
        </p:nvSpPr>
        <p:spPr bwMode="auto">
          <a:xfrm>
            <a:off x="500063" y="1928813"/>
            <a:ext cx="40005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На территории Дальнереченского городского округа медицинскую помощь населению оказывают краевые медучреждения – КГБУЗ «Дальнереченская центральная городская больница» и КГБУЗ «Дальнереченская стоматологическая поликлиника».</a:t>
            </a:r>
          </a:p>
          <a:p>
            <a:pPr eaLnBrk="0" hangingPunct="0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3 частных медицинских центра – «Доктор рядом», «Юнилаб», ООО «ВИФ» 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9" name="Picture 18" descr="http://www.dr-clinics.ru/uploads/posts/2017-05/1495326401_centr_vh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4214813"/>
            <a:ext cx="2043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0" descr="http://unilab.su/upload/iblock/2e0/2e05bb891d9e9aa4105a5bc24195ae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41433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28688" y="857250"/>
            <a:ext cx="79295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1500188" y="214313"/>
            <a:ext cx="6929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Социальная сфера Дальнереченского городского округа  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143000" y="857250"/>
            <a:ext cx="7286625" cy="492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/>
              <a:t>Спорт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500188"/>
            <a:ext cx="3143250" cy="20780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050" i="1" dirty="0"/>
              <a:t>На территории городского округа работает 22 спортивные федерации по видам спорта, 5 спортивных клубов, 4 фитнес клуба, коллективы физкультуры на предприятиях, в  общеобразовательных учреждениях,  в колледже. Обеспеченность физкультурными кадрами в городском округе составляет 33 человек, из них 17 учителей общеобразовательных учреждений, 1 преподаватель колледжа ПТК, 7 тренеров-преподавателей </a:t>
            </a:r>
            <a:r>
              <a:rPr lang="ru-RU" sz="1200" i="1" dirty="0"/>
              <a:t>ДЮСШ, 5 работников спортивных сооружений. </a:t>
            </a:r>
            <a:endParaRPr lang="ru-RU" i="1" dirty="0"/>
          </a:p>
        </p:txBody>
      </p:sp>
      <p:pic>
        <p:nvPicPr>
          <p:cNvPr id="18439" name="Picture 9" descr="https://photos.wikimapia.org/p/00/01/76/28/79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14813"/>
            <a:ext cx="2222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 descr="https://кузнецовское.рф/wp-content/uploads/2016/01/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357688"/>
            <a:ext cx="24669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2" descr="E:\P70809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1500188"/>
            <a:ext cx="297021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4" descr="E:\IMG_00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1571625"/>
            <a:ext cx="21621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5" descr="E:\IMG_78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3857625"/>
            <a:ext cx="33242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143000" y="142875"/>
            <a:ext cx="767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</a:rPr>
              <a:t>Стратегические приоритеты социально-экономического развития</a:t>
            </a:r>
            <a:r>
              <a:rPr lang="en-US" sz="1400" b="1">
                <a:solidFill>
                  <a:srgbClr val="C00000"/>
                </a:solidFill>
              </a:rPr>
              <a:t> </a:t>
            </a:r>
            <a:r>
              <a:rPr lang="ru-RU" sz="1400" b="1">
                <a:solidFill>
                  <a:srgbClr val="C00000"/>
                </a:solidFill>
              </a:rPr>
              <a:t>Дальнереченского городского округа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1563" y="785813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00250" y="928688"/>
            <a:ext cx="5562600" cy="492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</a:rPr>
              <a:t>Миссия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9063" y="1571625"/>
            <a:ext cx="4071937" cy="17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rgbClr val="002060"/>
                </a:solidFill>
              </a:rPr>
              <a:t>Дальнереченский</a:t>
            </a:r>
            <a:r>
              <a:rPr lang="ru-RU" dirty="0">
                <a:solidFill>
                  <a:srgbClr val="002060"/>
                </a:solidFill>
              </a:rPr>
              <a:t> городской округ – это пространство, где созданы социально-экономические условия для сбалансированного развития территории и повышения качества жизни населения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463" name="Picture 5" descr="C:\Users\1\Desktop\Стратегия развития Дальнереченского ГО до 2030 г\Картинки\Достопримечательности\dalnerechensk-airport-678x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3071813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2" descr="http://www.modulelectro.ru/assets/Project/dalnefteprov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714750"/>
            <a:ext cx="37861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54" descr="https://photos.wikimapia.org/p/00/04/79/09/83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643313"/>
            <a:ext cx="4429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28688" y="855663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79388" y="836613"/>
            <a:ext cx="8786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0485" name="Прямоугольник 11"/>
          <p:cNvSpPr>
            <a:spLocks noChangeArrowheads="1"/>
          </p:cNvSpPr>
          <p:nvPr/>
        </p:nvSpPr>
        <p:spPr bwMode="auto">
          <a:xfrm>
            <a:off x="1143000" y="214313"/>
            <a:ext cx="7072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Предложения по формированию пакета потенциальных инвестиционных в Дальнереченском городском округе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313" y="1357313"/>
            <a:ext cx="4572000" cy="9540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Проект по улучшению ситуации с благоустройством территорий, прилегающих к частным объектам коммерческого использования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3143250"/>
            <a:ext cx="4429125" cy="523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Создание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Северной агломерации Приморского края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29188" y="1071563"/>
            <a:ext cx="3429000" cy="9540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Проект по формированию индустриального комплекса лесоперерабатывающей промышленности - Технопарка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9188" y="2286000"/>
            <a:ext cx="3929062" cy="523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Инвестиционный проект «Туристско-логистический комплекс «Графское»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3500" y="3357563"/>
            <a:ext cx="3786188" cy="9540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Инвестиционный проект создания </a:t>
            </a:r>
            <a:r>
              <a:rPr lang="ru-RU" sz="1400" b="1" dirty="0" err="1">
                <a:solidFill>
                  <a:srgbClr val="002060"/>
                </a:solidFill>
              </a:rPr>
              <a:t>автокластера</a:t>
            </a:r>
            <a:r>
              <a:rPr lang="ru-RU" sz="1400" b="1" dirty="0">
                <a:solidFill>
                  <a:srgbClr val="002060"/>
                </a:solidFill>
              </a:rPr>
              <a:t> «Уссури» вдоль федеральной трассы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Владивосток - Хабаровск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786313"/>
            <a:ext cx="4143375" cy="1169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Создание полноценного межмуниципального медицинского центра в Дальнереченском городском округе на основе </a:t>
            </a:r>
            <a:r>
              <a:rPr lang="ru-RU" sz="1400" b="1" dirty="0" err="1">
                <a:solidFill>
                  <a:srgbClr val="002060"/>
                </a:solidFill>
              </a:rPr>
              <a:t>частно-государственного</a:t>
            </a:r>
            <a:r>
              <a:rPr lang="ru-RU" sz="1400" b="1" dirty="0">
                <a:solidFill>
                  <a:srgbClr val="002060"/>
                </a:solidFill>
              </a:rPr>
              <a:t> партнерства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5" y="5072063"/>
            <a:ext cx="4214813" cy="6048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Поддержка инициативы о создании выставочного зала «АРТ-ЭТАЖ»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00063" y="1023938"/>
            <a:ext cx="8286750" cy="49688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Дата образования: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1859 год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Статус города: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17 июня 1917 год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Представительный орган местного самоуправления: </a:t>
            </a:r>
          </a:p>
          <a:p>
            <a:r>
              <a:rPr lang="ru-RU" sz="2000" b="1">
                <a:latin typeface="Calibri" pitchFamily="34" charset="0"/>
              </a:rPr>
              <a:t>	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Дума Дальнереченского городского округа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Орган исполнительной власти: </a:t>
            </a:r>
          </a:p>
          <a:p>
            <a:r>
              <a:rPr lang="ru-RU" sz="2000" b="1">
                <a:latin typeface="Calibri" pitchFamily="34" charset="0"/>
              </a:rPr>
              <a:t>	Администрация Дальнереченского городского округа</a:t>
            </a:r>
            <a:endParaRPr lang="ru-RU" sz="2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Общая площадь территории: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108,5 кв. м. 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Число населённых пунктов: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5 (город Дальнереченск, село Лазо, село 	Грушевое, поселок Кольцевой,  деревня Краснояровка)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Численность населения: </a:t>
            </a:r>
            <a:r>
              <a:rPr lang="ru-RU" sz="2000" b="1">
                <a:solidFill>
                  <a:srgbClr val="0000FF"/>
                </a:solidFill>
              </a:rPr>
              <a:t>28520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 чел</a:t>
            </a:r>
            <a:r>
              <a:rPr lang="ru-RU" sz="2000" b="1">
                <a:solidFill>
                  <a:srgbClr val="0000FF"/>
                </a:solidFill>
              </a:rPr>
              <a:t>.</a:t>
            </a:r>
            <a:endParaRPr lang="ru-RU" sz="2000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Трудовые ресурсы: </a:t>
            </a:r>
            <a:r>
              <a:rPr lang="ru-RU" sz="2000" b="1">
                <a:solidFill>
                  <a:srgbClr val="0000FF"/>
                </a:solidFill>
              </a:rPr>
              <a:t>14892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 чел.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Экономически активное население: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14 900 чел.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Численность работающих в организациях и предприятиях</a:t>
            </a:r>
            <a:r>
              <a:rPr lang="ru-RU" sz="2000" b="1">
                <a:latin typeface="Calibri" pitchFamily="34" charset="0"/>
              </a:rPr>
              <a:t>: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7683 чел.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Среднемесячная заработная плата одного работающего: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42131,7 руб.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Средний размер пенсий: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12855,6 руб.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Уровень безработицы</a:t>
            </a:r>
            <a:r>
              <a:rPr lang="ru-RU" sz="2000" b="1">
                <a:latin typeface="Calibri" pitchFamily="34" charset="0"/>
              </a:rPr>
              <a:t>: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1,5 %</a:t>
            </a:r>
            <a:endParaRPr lang="ru-RU" sz="20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075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042988" y="115888"/>
            <a:ext cx="7715250" cy="7699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Инвестиционный   паспорт Дальнереченского городского округа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938" y="785813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71538" y="142852"/>
            <a:ext cx="735811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</a:rPr>
              <a:t>Перечень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</a:rPr>
              <a:t>объектов, находящихся в муниципальной собственности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</a:rPr>
              <a:t>Дальнереченского городского округа, в отношении которых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</a:rPr>
              <a:t>планируется заключение концессионных соглашений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2019 году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79388" y="836613"/>
            <a:ext cx="8786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857364"/>
          <a:ext cx="7858180" cy="3532441"/>
        </p:xfrm>
        <a:graphic>
          <a:graphicData uri="http://schemas.openxmlformats.org/drawingml/2006/table">
            <a:tbl>
              <a:tblPr/>
              <a:tblGrid>
                <a:gridCol w="796279"/>
                <a:gridCol w="3300536"/>
                <a:gridCol w="3761365"/>
              </a:tblGrid>
              <a:tr h="928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Наименование имущества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Сооружение - низковольтная линия электропередач 0,4 кВ, протяженностью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г.Дальнереченск, вдоль улиц Железнодорожная, Богдана Хмельницкого, Кедровая, Майская, Малиновская, Уссурийская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Сооружение - низковольтная линия электропередач 0,4 кВ, протяженностью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г.Дальнереченск, с.Грушевое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Сооружение (электрические сети ВЛ – 0.4 кВ), протяженностью 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г.Дальнереченск, с.Лазо, ул. Молодежная, ул. Советская, ул. 1-ая Партизанская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357290" y="142852"/>
            <a:ext cx="70723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Перечень   муниципального имущества   Дальнереченского городского округа,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свободного от прав третьих лиц (за исключением имущественных прав субъектов малого и среднего предпринимательства), предусмотренного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hlinkClick r:id="rId3"/>
              </a:rPr>
              <a:t>частью 4 статьи 18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Федерального закона от 24 июля 2007 г. №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hlinkClick r:id="rId4"/>
              </a:rPr>
              <a:t>209-ФЗ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"О развитии малого и среднего предпринимательства в Российской Федерации»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714490"/>
          <a:ext cx="7572428" cy="3714775"/>
        </p:xfrm>
        <a:graphic>
          <a:graphicData uri="http://schemas.openxmlformats.org/drawingml/2006/table">
            <a:tbl>
              <a:tblPr/>
              <a:tblGrid>
                <a:gridCol w="247754"/>
                <a:gridCol w="899740"/>
                <a:gridCol w="767894"/>
                <a:gridCol w="934029"/>
                <a:gridCol w="498889"/>
                <a:gridCol w="948035"/>
                <a:gridCol w="936926"/>
                <a:gridCol w="1339029"/>
                <a:gridCol w="1000132"/>
              </a:tblGrid>
              <a:tr h="895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Правообладатель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имущества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 (местоположение)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площадь </a:t>
                      </a:r>
                      <a:b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(кв. м)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Назначение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Кадастровый номер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Реквизиты нормативно-правового акта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Дальнереченский городской округ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Нежилое помещение в кирпичном жилом доме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Приморский край, г.Дальнереченск, ул. Уссурийская, 50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административное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25:29:010101:1525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Решение Думы Дальнереченского городского округа от 22.09.2009г.            № 114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Дальнереченский городской округ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Нежилое помещение в кирпичном жилом доме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Приморский край, г.Дальнереченск, с.Лазо, ул. Советская, д. 54,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2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торговое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25:02:120104:489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Решение Думы Дальнереченского городского округа от 27.12.2017г.            № 109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Заключен договор аренды</a:t>
                      </a:r>
                    </a:p>
                  </a:txBody>
                  <a:tcPr marL="47016" marR="47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690255"/>
          <a:ext cx="7786741" cy="3739009"/>
        </p:xfrm>
        <a:graphic>
          <a:graphicData uri="http://schemas.openxmlformats.org/drawingml/2006/table">
            <a:tbl>
              <a:tblPr/>
              <a:tblGrid>
                <a:gridCol w="7786741"/>
              </a:tblGrid>
              <a:tr h="37390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28572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Реестр  </a:t>
            </a:r>
            <a:r>
              <a:rPr lang="ru-RU" dirty="0" err="1"/>
              <a:t>инвестплощадок</a:t>
            </a:r>
            <a:r>
              <a:rPr lang="ru-RU" dirty="0"/>
              <a:t>  Дальнереченского </a:t>
            </a:r>
            <a:r>
              <a:rPr lang="ru-RU" dirty="0" smtClean="0"/>
              <a:t>  городского </a:t>
            </a:r>
            <a:r>
              <a:rPr lang="ru-RU" dirty="0"/>
              <a:t>округа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000108"/>
          <a:ext cx="8429683" cy="5559654"/>
        </p:xfrm>
        <a:graphic>
          <a:graphicData uri="http://schemas.openxmlformats.org/drawingml/2006/table">
            <a:tbl>
              <a:tblPr/>
              <a:tblGrid>
                <a:gridCol w="367153"/>
                <a:gridCol w="1896764"/>
                <a:gridCol w="1286173"/>
                <a:gridCol w="1299857"/>
                <a:gridCol w="1355727"/>
                <a:gridCol w="938126"/>
                <a:gridCol w="1285883"/>
              </a:tblGrid>
              <a:tr h="717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Адресные ориентиры участка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Разрешение использования  земельного участка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Возможные формы сотрудничества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Кадастровый номер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Площадь(га)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 собственности на земельный участок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Приморский край, г. Дальнереченск, примерно 94м по направлению на юго-восток от ориентира – здание, расположенного за пределами участка, адрес ориентира: г. Дальнереченск, ул. Сплавная, 16-а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объектов общественно-делового значения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 на период строительства. Собственность после регистрации права на поостренные объекты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25:29:010111:154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9,376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Установлено относительно ориентира, расположенного в границах участка. Ориентир жилой дом. Приморский край, г. Дальнереченск,  пос. Кольцевое, дом офицерского состава, дом 314.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 промышленные объекты  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 на период строительства. Собственность после регистрации права на поостренные объекты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25:02:010706: 4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279,6569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Приморский край, г. Дальнереченск, примерно 160м по направлению на восток от ориентира – здание, расположенного за пределами участка, адрес ориентира: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Дальнереченск, ул. Заводская, 18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размещения промышленных объектов 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 на период строительства. Собственность после регистрации права на поостренные объекты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25:29:010102:1088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2,9726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50" kern="14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</a:t>
                      </a:r>
                      <a:r>
                        <a:rPr lang="ru-RU" sz="1050" kern="1400" spc="25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неразграниченная</a:t>
                      </a:r>
                      <a:endParaRPr lang="ru-RU" sz="1050" kern="1400" spc="25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WP_20181121_13_42_15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63"/>
            <a:ext cx="9144000" cy="781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071563" y="142875"/>
            <a:ext cx="7715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Инвестиционный   паспорт Дальнереченского городского округа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88" y="1069975"/>
            <a:ext cx="79295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2" descr="C:\Users\1\Desktop\Стратегия развития Дальнереченского ГО до 2030 г\Картинки\Primorsky_Krai_Map —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0"/>
            <a:ext cx="42179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угольник 8"/>
          <p:cNvSpPr>
            <a:spLocks noChangeArrowheads="1"/>
          </p:cNvSpPr>
          <p:nvPr/>
        </p:nvSpPr>
        <p:spPr bwMode="auto">
          <a:xfrm>
            <a:off x="4643438" y="1357313"/>
            <a:ext cx="4000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</a:rPr>
              <a:t>Дальнереченск – транспортный узел межрегионального уровня с высокой транспортной доступностью</a:t>
            </a:r>
            <a:endParaRPr lang="ru-RU" sz="1600"/>
          </a:p>
        </p:txBody>
      </p:sp>
      <p:sp>
        <p:nvSpPr>
          <p:cNvPr id="4103" name="Прямоугольник 9"/>
          <p:cNvSpPr>
            <a:spLocks noChangeArrowheads="1"/>
          </p:cNvSpPr>
          <p:nvPr/>
        </p:nvSpPr>
        <p:spPr bwMode="auto">
          <a:xfrm>
            <a:off x="4643438" y="2286000"/>
            <a:ext cx="42148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400" b="1">
                <a:solidFill>
                  <a:srgbClr val="002060"/>
                </a:solidFill>
              </a:rPr>
              <a:t>магистральная железная дорога, часть ТРАНССИБа, протяженностью 25,2 км. с 4 ж.д. станции и дублирующая железная дорога 16 км.</a:t>
            </a:r>
          </a:p>
          <a:p>
            <a:pPr>
              <a:buFontTx/>
              <a:buChar char="-"/>
            </a:pPr>
            <a:endParaRPr lang="ru-RU" sz="1400" b="1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400" b="1">
                <a:solidFill>
                  <a:srgbClr val="002060"/>
                </a:solidFill>
              </a:rPr>
              <a:t>федеральная автомобильная дорога А-370 «Уссури» Хабаровск-Владивосток. Автодороги регионального и местного значения с общей протяженностью 177 км.;</a:t>
            </a:r>
          </a:p>
          <a:p>
            <a:pPr>
              <a:buFontTx/>
              <a:buChar char="-"/>
            </a:pPr>
            <a:endParaRPr lang="ru-RU" sz="1400" b="1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400" b="1">
                <a:solidFill>
                  <a:srgbClr val="002060"/>
                </a:solidFill>
              </a:rPr>
              <a:t>аэропорт местных авиалиний;</a:t>
            </a:r>
          </a:p>
          <a:p>
            <a:pPr>
              <a:buFontTx/>
              <a:buChar char="-"/>
            </a:pPr>
            <a:endParaRPr lang="ru-RU" sz="1400" b="1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400" b="1">
                <a:solidFill>
                  <a:srgbClr val="002060"/>
                </a:solidFill>
              </a:rPr>
              <a:t>устройства водного транспорта на реках Малиновка и Большая Уссурка;</a:t>
            </a:r>
          </a:p>
          <a:p>
            <a:pPr>
              <a:buFontTx/>
              <a:buChar char="-"/>
            </a:pPr>
            <a:endParaRPr lang="ru-RU" sz="1400" b="1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400" b="1">
                <a:solidFill>
                  <a:srgbClr val="002060"/>
                </a:solidFill>
              </a:rPr>
              <a:t>магистральный нефтепровод «ВСТО — II» длиной 943,8 км., пять нефтеперекачивающих станций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285875" y="214313"/>
            <a:ext cx="707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Инвестиционный   паспорт Дальнереченского городского округа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285750" y="1000125"/>
            <a:ext cx="4357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Дальнереченск – обладает</a:t>
            </a:r>
          </a:p>
          <a:p>
            <a:r>
              <a:rPr lang="ru-RU" b="1">
                <a:solidFill>
                  <a:srgbClr val="C00000"/>
                </a:solidFill>
              </a:rPr>
              <a:t>богатыми природными ресурсами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214313" y="1643063"/>
            <a:ext cx="5214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</a:rPr>
              <a:t>Водные ресурсы – реки: Уссури; Большая Уссурка; Малиновка; Кедровка; Дегтярка.</a:t>
            </a:r>
          </a:p>
          <a:p>
            <a:r>
              <a:rPr lang="ru-RU" sz="1400" b="1">
                <a:solidFill>
                  <a:srgbClr val="002060"/>
                </a:solidFill>
              </a:rPr>
              <a:t>Основные виды рыб: Река богата хариусом , ленком, водятся таймень и щука.</a:t>
            </a:r>
          </a:p>
        </p:txBody>
      </p:sp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214313" y="2571750"/>
            <a:ext cx="55006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Уссурийская тайга – это широколиственные и хвойно-широколиственные леса с богатым и разнообразным подлеском.</a:t>
            </a:r>
          </a:p>
          <a:p>
            <a:r>
              <a:rPr lang="ru-RU" sz="1400" b="1">
                <a:solidFill>
                  <a:srgbClr val="002060"/>
                </a:solidFill>
              </a:rPr>
              <a:t>Основные породы: корейский кедр; дуб монгольский; орех манчжурский; бархат амурский; ильмы; клены; липы.</a:t>
            </a:r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214313" y="3643313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solidFill>
                <a:srgbClr val="002060"/>
              </a:solidFill>
            </a:endParaRPr>
          </a:p>
          <a:p>
            <a:r>
              <a:rPr lang="ru-RU" sz="1400" b="1">
                <a:solidFill>
                  <a:srgbClr val="002060"/>
                </a:solidFill>
              </a:rPr>
              <a:t>Животный мир: белка, колонок, лиса, выдра, косули, медведь</a:t>
            </a:r>
            <a:endParaRPr lang="ru-RU" sz="1400"/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214313" y="4071938"/>
            <a:ext cx="50006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solidFill>
                <a:srgbClr val="002060"/>
              </a:solidFill>
            </a:endParaRPr>
          </a:p>
          <a:p>
            <a:r>
              <a:rPr lang="ru-RU" sz="1400" b="1">
                <a:solidFill>
                  <a:srgbClr val="002060"/>
                </a:solidFill>
              </a:rPr>
              <a:t>Минеральные ресурсы: песко-гравийные карьеры, скальник.</a:t>
            </a:r>
          </a:p>
        </p:txBody>
      </p:sp>
      <p:pic>
        <p:nvPicPr>
          <p:cNvPr id="5129" name="Picture 3" descr="C:\Users\1\Desktop\Стратегия развития Дальнереченского ГО до 2030 г\Картинки\Природа\ли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857250"/>
            <a:ext cx="2143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C:\Users\1\Desktop\Стратегия развития Дальнереченского ГО до 2030 г\Картинки\Природа\400bfe7fab5472efd4c5a3eb0768f6b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357438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C:\Users\1\Desktop\Стратегия развития Дальнереченского ГО до 2030 г\Картинки\Природа\енотовидная соба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929188"/>
            <a:ext cx="16430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7" descr="C:\Users\1\Desktop\Стратегия развития Дальнереченского ГО до 2030 г\Картинки\Природа\бел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857750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9" descr="C:\Users\1\Desktop\Стратегия развития Дальнереченского ГО до 2030 г\Картинки\Природа\колоно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4572000"/>
            <a:ext cx="20002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" descr="C:\Users\1\Desktop\Стратегия развития Дальнереченского ГО до 2030 г\Картинки\Разные тематические картинки\1440050878_315_ef40c7899eb6e1099c06c1ef7c20284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4643438"/>
            <a:ext cx="18748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00125" y="1000125"/>
            <a:ext cx="7929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1285875" y="214313"/>
            <a:ext cx="707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Экономика     Дальнереченского городского округа</a:t>
            </a:r>
          </a:p>
        </p:txBody>
      </p:sp>
      <p:pic>
        <p:nvPicPr>
          <p:cNvPr id="6149" name="Picture 2" descr="C:\Users\1\Desktop\Стратегия развития Дальнереченского ГО до 2030 г\Картинки\huge_5000111e-df53-4f9b-9797-43eb17a1c5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14300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4929188" y="121443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Основные виды деятельности:</a:t>
            </a:r>
          </a:p>
        </p:txBody>
      </p:sp>
      <p:pic>
        <p:nvPicPr>
          <p:cNvPr id="6151" name="Picture 6" descr="C:\Users\1\Desktop\Стратегия развития Дальнереченского ГО до 2030 г\Картинки\ocil-brevno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1071563"/>
            <a:ext cx="221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10"/>
          <p:cNvSpPr>
            <a:spLocks noChangeArrowheads="1"/>
          </p:cNvSpPr>
          <p:nvPr/>
        </p:nvSpPr>
        <p:spPr bwMode="auto">
          <a:xfrm>
            <a:off x="5500688" y="1857375"/>
            <a:ext cx="3143250" cy="4494213"/>
          </a:xfrm>
          <a:prstGeom prst="rect">
            <a:avLst/>
          </a:prstGeom>
          <a:solidFill>
            <a:srgbClr val="9BFBC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300" b="1">
                <a:solidFill>
                  <a:srgbClr val="002060"/>
                </a:solidFill>
              </a:rPr>
              <a:t>Лесозаготовка и деревообрабатывающие производства</a:t>
            </a:r>
          </a:p>
          <a:p>
            <a:pPr>
              <a:buFontTx/>
              <a:buChar char="-"/>
            </a:pPr>
            <a:endParaRPr lang="ru-RU" sz="1300" b="1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300" b="1">
                <a:solidFill>
                  <a:srgbClr val="002060"/>
                </a:solidFill>
              </a:rPr>
              <a:t>транспортировка нефтепродуктов</a:t>
            </a:r>
          </a:p>
          <a:p>
            <a:pPr>
              <a:buFontTx/>
              <a:buChar char="-"/>
            </a:pPr>
            <a:endParaRPr lang="ru-RU" sz="1300" b="1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300" b="1">
                <a:solidFill>
                  <a:srgbClr val="002060"/>
                </a:solidFill>
              </a:rPr>
              <a:t>железнодорожный, автомобильный,  авиационный транспорт и его обслуживание</a:t>
            </a:r>
          </a:p>
          <a:p>
            <a:pPr>
              <a:buFontTx/>
              <a:buChar char="-"/>
            </a:pPr>
            <a:endParaRPr lang="ru-RU" sz="1300" b="1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300" b="1">
                <a:solidFill>
                  <a:srgbClr val="002060"/>
                </a:solidFill>
              </a:rPr>
              <a:t>оптовая и розничная торговля, общественное питание, бытовые и прочие услуги населению, в т.ч. в сферах образования и здравоохранения</a:t>
            </a:r>
          </a:p>
          <a:p>
            <a:pPr>
              <a:buFontTx/>
              <a:buChar char="-"/>
            </a:pPr>
            <a:endParaRPr lang="ru-RU" sz="1300" b="1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300" b="1">
                <a:solidFill>
                  <a:srgbClr val="002060"/>
                </a:solidFill>
              </a:rPr>
              <a:t>операции с недвижимым имуществом: строительство, аренда, оформление и прочее</a:t>
            </a:r>
          </a:p>
          <a:p>
            <a:pPr>
              <a:buFontTx/>
              <a:buChar char="-"/>
            </a:pPr>
            <a:endParaRPr lang="ru-RU" sz="1300" b="1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300" b="1">
                <a:solidFill>
                  <a:srgbClr val="002060"/>
                </a:solidFill>
              </a:rPr>
              <a:t>агропромышленное производство</a:t>
            </a:r>
          </a:p>
        </p:txBody>
      </p:sp>
      <p:pic>
        <p:nvPicPr>
          <p:cNvPr id="6153" name="Picture 3" descr="C:\Users\1\Desktop\Стратегия развития Дальнереченского ГО до 2030 г\Картинки\bm92b3N0aXZsLnJ1L2ZpbGVzL2ZpbGVzLzYzLzI0NjYzLmpwZz9fX2lkPTE5MTU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786063"/>
            <a:ext cx="21431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7" descr="C:\Users\1\Desktop\Стратегия развития Дальнереченского ГО до 2030 г\Картинки\ykBHgh7n0R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2643188"/>
            <a:ext cx="2286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4" descr="C:\Users\1\Desktop\Стратегия развития Дальнереченского ГО до 2030 г\Картинки\транссиб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163" y="4786313"/>
            <a:ext cx="25177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5" descr="C:\Users\1\Desktop\Стратегия развития Дальнереченского ГО до 2030 г\Картинки\dalnerechensk-avi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4632325"/>
            <a:ext cx="2286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57250" y="714375"/>
            <a:ext cx="7929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Прямоугольник 26"/>
          <p:cNvSpPr>
            <a:spLocks noChangeArrowheads="1"/>
          </p:cNvSpPr>
          <p:nvPr/>
        </p:nvSpPr>
        <p:spPr bwMode="auto">
          <a:xfrm>
            <a:off x="1285875" y="214313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Экономика  Дальнереченского городского округа</a:t>
            </a:r>
          </a:p>
        </p:txBody>
      </p:sp>
      <p:sp>
        <p:nvSpPr>
          <p:cNvPr id="6243" name="Rectangle 99"/>
          <p:cNvSpPr>
            <a:spLocks noChangeArrowheads="1"/>
          </p:cNvSpPr>
          <p:nvPr/>
        </p:nvSpPr>
        <p:spPr bwMode="auto">
          <a:xfrm>
            <a:off x="428625" y="857250"/>
            <a:ext cx="3857625" cy="36464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sz="10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данным Территориального органа Федеральной службы государственной статистики по Приморскому краю на 01.01.2019 года  на территории </a:t>
            </a:r>
            <a:r>
              <a:rPr lang="ru-RU" sz="105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Дальнереченского</a:t>
            </a:r>
            <a:r>
              <a:rPr lang="ru-RU" sz="10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городского округа осуществляют свою деятельность 1148 хозяйствующих субъектов всех видов экономической деятельности. Число индивидуальных предпринимателей зарегистрированных в </a:t>
            </a:r>
            <a:r>
              <a:rPr lang="ru-RU" sz="105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Статрегистре</a:t>
            </a:r>
            <a:r>
              <a:rPr lang="ru-RU" sz="10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- 753 ед.; предприятий и организаций - 395 ед. </a:t>
            </a:r>
          </a:p>
          <a:p>
            <a:pPr indent="450850" algn="just" eaLnBrk="0" hangingPunct="0">
              <a:defRPr/>
            </a:pP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формам собственности в официальном учете структура организаций представлена: государственные предприятия – 25 единиц (6,3%), муниципальные – 36 (9,0%), частные – 284 (71,9%), прочие (смешанной формы собственности) – 50 (12,8%). </a:t>
            </a:r>
            <a:endParaRPr lang="ru-RU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10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</a:t>
            </a:r>
            <a:r>
              <a:rPr lang="ru-RU" sz="105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Дальнереченского</a:t>
            </a:r>
            <a:r>
              <a:rPr lang="ru-RU" sz="10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городского округа, осуществляют  свою деятельность два средних  предприятия: Закрытое акционерное общество «Лес Экспорт» (Лесопереработка Деревообработка); филиал ООО «</a:t>
            </a:r>
            <a:r>
              <a:rPr lang="ru-RU" sz="105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Транснефть-Дальний</a:t>
            </a:r>
            <a:r>
              <a:rPr lang="ru-RU" sz="10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Восток» - РНУ «Дальнереченск» (Нефтепровод); </a:t>
            </a:r>
          </a:p>
          <a:p>
            <a:pPr indent="450850" algn="just" eaLnBrk="0" hangingPunct="0">
              <a:defRPr/>
            </a:pPr>
            <a:r>
              <a:rPr lang="ru-RU" sz="10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Оборот организаций основных отраслей экономики на 01 января 2019 года составляет 4132,4 млн. рублей, темп роста к уровню прошлого года в действующих ценах 119,8 %</a:t>
            </a:r>
          </a:p>
        </p:txBody>
      </p:sp>
      <p:pic>
        <p:nvPicPr>
          <p:cNvPr id="7174" name="Picture 7" descr="https://reader008.documents.tips/reader008/slide/20180917/56813898550346895da04616/document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642938"/>
            <a:ext cx="36433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http://www.lesexport.ru/images/content/production/parquet/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2786063"/>
            <a:ext cx="2928938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http://iobninsk.ru/fl/hleb-report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4857750"/>
            <a:ext cx="25003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http://itd2.mycdn.me/image?id=839269635502&amp;t=20&amp;plc=WEB&amp;tkn=*4dbQmBNM7JuLZOVOewY3bH_3W3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572000"/>
            <a:ext cx="34385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5" descr="http://dss11.com.ua/uploads/images/22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4643438"/>
            <a:ext cx="23415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64293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428750" y="285750"/>
            <a:ext cx="692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Экономика  Дальнереченского городского округа</a:t>
            </a: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3000" y="785813"/>
            <a:ext cx="7643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85750" y="1000125"/>
            <a:ext cx="4857750" cy="3108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360363" algn="just" eaLnBrk="0" hangingPunct="0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Оборот розничной торговли за 1 квартал 2019 г. составил 211,2 млн. руб., что на  111,5%   к январю-марту  соответствующего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пДальнереченского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городского округа  по состоянию на 1 января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ериода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года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60363" algn="just" eaLnBrk="0" hangingPunct="0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	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Торговая сеть (оптовая, розничная и мелкорозничная) 2019 года насчитывала 509 объектов  с численностью работающих 1610  человек:</a:t>
            </a:r>
          </a:p>
          <a:p>
            <a:pPr indent="360363" algn="just" eaLnBrk="0" hangingPunct="0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1.Оптовых баз (в том числе товарных складов и холодильников) </a:t>
            </a:r>
            <a:r>
              <a:rPr lang="ru-RU" sz="1200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52 единицы;</a:t>
            </a:r>
          </a:p>
          <a:p>
            <a:pPr indent="360363" algn="just" eaLnBrk="0" hangingPunct="0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2. Предприятий розничной торговой сети  - 282 единицы;</a:t>
            </a:r>
          </a:p>
          <a:p>
            <a:pPr indent="360363" algn="just" eaLnBrk="0" hangingPunct="0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3. Объектов мелкорозничной торговой сети</a:t>
            </a:r>
            <a:r>
              <a:rPr lang="ru-RU" sz="1200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(киосков, павильонов, лотков) - 175</a:t>
            </a:r>
            <a:r>
              <a:rPr lang="ru-RU" sz="1200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единиц.</a:t>
            </a:r>
          </a:p>
          <a:p>
            <a:pPr indent="360363" algn="just" eaLnBrk="0" hangingPunct="0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Дополнительно в ежедневном режиме работает постоянно действующая универсальная городская ярмарка ИП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Чурсина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рассчитанная на 120 мест.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198" name="AutoShape 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AutoShape 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00" name="Picture 11" descr="https://lh3.googleusercontent.com/p/AF1QipMc8-xIgSGhl3M__91h0Rnz6lmIOAcJispnHEFC=w600-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071938"/>
            <a:ext cx="2230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7" descr="https://im0-tub-ru.yandex.net/i?id=ebadb46156283728bfe7e8c3eee16e49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000125"/>
            <a:ext cx="3214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9" descr="https://opt-981712.ssl.1c-bitrix-cdn.ru/upload/resize_cache/iblock/946/257_200_2/DSC02740.JPG?1525963717269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4286250"/>
            <a:ext cx="23002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1" descr="https://lh3.googleusercontent.com/p/AF1QipPbefV1hmZl4-IUcHjsQoGzSeAeqEPnkHKGC3Qc=w600-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4786313"/>
            <a:ext cx="3429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3" descr="https://photos.wikimapia.org/p/00/01/76/32/74_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2857500"/>
            <a:ext cx="364331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571500" y="142875"/>
            <a:ext cx="771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Экономика  Дальнереченского городского округа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88" y="712788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714375" y="928688"/>
            <a:ext cx="7643813" cy="461962"/>
          </a:xfrm>
          <a:prstGeom prst="rect">
            <a:avLst/>
          </a:prstGeom>
          <a:solidFill>
            <a:srgbClr val="9BFBC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Предприятия промышленности, успешно функционирующие на территории Дальнереченского городского округа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63" y="1571625"/>
          <a:ext cx="7500989" cy="4286278"/>
        </p:xfrm>
        <a:graphic>
          <a:graphicData uri="http://schemas.openxmlformats.org/drawingml/2006/table">
            <a:tbl>
              <a:tblPr/>
              <a:tblGrid>
                <a:gridCol w="484787"/>
                <a:gridCol w="4039887"/>
                <a:gridCol w="2976315"/>
              </a:tblGrid>
              <a:tr h="650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п.п.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Организационно-правовая форма, наименование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3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Закрытое акционерное общество «Лес Экспорт»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Лесопереработка Деревообработка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50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филиал ООО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Транснефть-Дальний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Восток» - РНУ «Дальнереченск»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Нефтепровод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50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Общество с ограниченной ответственностью «Жемчужина Приморья»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Производство воды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83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Дальнерченский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тепловой район филиала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Горноключевской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 Краевое государственное унитарное предприятие 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Примтеплоэнерго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Производство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теплоэнергии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8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Общество с ограниченной ответственностью «Пекарь и К»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Производство хлебобулочных изделий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Слайды к докладу\Coat_of_Arms_of_Dalnerechensk_(Primorsky_kray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8"/>
            <a:ext cx="642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28688" y="712788"/>
            <a:ext cx="7929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500063" y="928688"/>
            <a:ext cx="8358187" cy="523875"/>
          </a:xfrm>
          <a:prstGeom prst="rect">
            <a:avLst/>
          </a:prstGeom>
          <a:solidFill>
            <a:srgbClr val="9BFBC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Предприятия  малого бизнеса, успешно функционирующие на территории Дальнереченского городского округа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143000" y="142875"/>
            <a:ext cx="771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Экономика  Дальнереченского городского округа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500" y="1571625"/>
          <a:ext cx="8072494" cy="4693920"/>
        </p:xfrm>
        <a:graphic>
          <a:graphicData uri="http://schemas.openxmlformats.org/drawingml/2006/table">
            <a:tbl>
              <a:tblPr/>
              <a:tblGrid>
                <a:gridCol w="462105"/>
                <a:gridCol w="4019172"/>
                <a:gridCol w="3591217"/>
              </a:tblGrid>
              <a:tr h="179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п.п.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Организационно-правовая форма, наименование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Общество с ограниченной ответственностью «ВИФ»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Аптечная деятельность, медицинские услуги, услуги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фитобара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ветеринарные услуги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5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Индивидуальный предприниматель Лукьянова Е.Ю Аптека «Семейная»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Аптечная деятельность. 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5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Индивидуальный предприниматель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Кулешов Д.А. 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Оптовая и розничная торговля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5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Индивидуальный предприниматель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Вертков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Д.А.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Торговля стройматериалами, канцтоварами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6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Индивидуальный предприниматель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Тешаев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Х.А.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Торговля сельскохозяйственной продукцией,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продуктами питания, сеть магазинов «Ветеран»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5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Индивидуальный предприниматель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Калина О.Б. 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Оптовая и розничная торговля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5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Общество с ограниченной ответственностью «Пышка»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Хлебобулочные изделия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5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Крестьянско-фермерское хозяйство Бурхонов И.Ю. 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Торговля сельскохозяйственной продукцией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5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Крестьянско-фермерское хозяйство Высоцкий А.Н.  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Торговля молочной продукцией</a:t>
                      </a:r>
                    </a:p>
                  </a:txBody>
                  <a:tcPr marL="66609" marR="66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AF5FE">
                            <a:shade val="30000"/>
                            <a:satMod val="115000"/>
                          </a:srgbClr>
                        </a:gs>
                        <a:gs pos="50000">
                          <a:srgbClr val="DAF5FE">
                            <a:shade val="67500"/>
                            <a:satMod val="115000"/>
                          </a:srgbClr>
                        </a:gs>
                        <a:gs pos="100000">
                          <a:srgbClr val="DAF5FE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5856</TotalTime>
  <Words>1488</Words>
  <Application>Microsoft Office PowerPoint</Application>
  <PresentationFormat>Экран (4:3)</PresentationFormat>
  <Paragraphs>253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SimSun</vt:lpstr>
      <vt:lpstr>Lucida Sans Unicode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adm18</cp:lastModifiedBy>
  <cp:revision>285</cp:revision>
  <dcterms:created xsi:type="dcterms:W3CDTF">2016-03-17T03:23:31Z</dcterms:created>
  <dcterms:modified xsi:type="dcterms:W3CDTF">2019-07-16T07:38:41Z</dcterms:modified>
</cp:coreProperties>
</file>