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2BBE2-F965-4DF2-BF64-0C33C4E9A4C1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DC16-E7E8-4CA5-88CA-82829A251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7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lnerechensk@mo.primorsky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6" y="71414"/>
            <a:ext cx="8929750" cy="657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6357950" y="226835"/>
            <a:ext cx="2571768" cy="1409596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Подача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заявления о предоставлении земельного участка в аренду без проведения торгов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и прилагаемых к нему документов</a:t>
            </a:r>
            <a:r>
              <a:rPr kumimoji="0" lang="ru-RU" sz="14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 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214290"/>
            <a:ext cx="2786082" cy="142876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Сбор пакета документов, прилагаемых к заявлению</a:t>
            </a:r>
            <a:r>
              <a:rPr kumimoji="0" lang="ru-RU" sz="14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предоставлении земельного участка в аренду без проведения торгов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214290"/>
            <a:ext cx="2571768" cy="142876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Оформление заявления о предоставлении земельного участка в аренду без проведения торгов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61832" y="2191924"/>
            <a:ext cx="2567886" cy="1094199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Прием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регистрация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заявления о предоставлении муниципальной услуги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00365" y="4357694"/>
            <a:ext cx="5929353" cy="2165862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ru-RU" sz="1200" kern="0" dirty="0">
              <a:solidFill>
                <a:sysClr val="window" lastClr="FFFFFF"/>
              </a:solidFill>
              <a:latin typeface="Times New Roman"/>
              <a:ea typeface="Times New Roman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55579" y="3143248"/>
            <a:ext cx="2402701" cy="785818"/>
          </a:xfrm>
          <a:prstGeom prst="ellipse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поступления обращения заявителя (представителя заявителя)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98246" y="4415361"/>
            <a:ext cx="3503482" cy="1074440"/>
          </a:xfrm>
          <a:prstGeom prst="roundRect">
            <a:avLst/>
          </a:prstGeom>
          <a:solidFill>
            <a:srgbClr val="FFFF00"/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200" kern="0" dirty="0">
                <a:solidFill>
                  <a:sysClr val="window" lastClr="FFFFFF"/>
                </a:solidFill>
                <a:latin typeface="Times New Roman"/>
                <a:ea typeface="Times New Roman"/>
              </a:rPr>
              <a:t> </a:t>
            </a:r>
            <a:r>
              <a:rPr lang="ru-RU" sz="1200" kern="0" dirty="0">
                <a:solidFill>
                  <a:schemeClr val="tx1"/>
                </a:solidFill>
                <a:latin typeface="Times New Roman"/>
                <a:ea typeface="Times New Roman"/>
              </a:rPr>
              <a:t>Э</a:t>
            </a:r>
            <a:r>
              <a:rPr lang="ru-RU" sz="12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кспертиза </a:t>
            </a:r>
            <a:r>
              <a:rPr lang="ru-RU" sz="1200" kern="0" dirty="0">
                <a:solidFill>
                  <a:schemeClr val="tx1"/>
                </a:solidFill>
                <a:latin typeface="Times New Roman"/>
                <a:ea typeface="Times New Roman"/>
              </a:rPr>
              <a:t>предоставленных документов на предмет их соответствия установленным требованиям действующего законодательства Российской Федерации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5140" y="4714884"/>
            <a:ext cx="2214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заявления 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услуги</a:t>
            </a:r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2843" y="2214555"/>
            <a:ext cx="3000397" cy="1857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случаях, если: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  заявление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соответствует положениям пункта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статьи 39.17;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  заявление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подано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иной                                 уполномоченный орган;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заявлению не приложены документы, предоставляемые в соответствии с пунктом 2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статьи 39.17 Земельного кодекса Российской Федерации.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14678" y="2191924"/>
            <a:ext cx="3000396" cy="1150352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Возврат заявления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о предоставлении муниципальной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услуги заявителю</a:t>
            </a:r>
            <a:endParaRPr lang="ru-RU" sz="1400" b="1" i="1" kern="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428992" y="3214686"/>
            <a:ext cx="2643206" cy="642942"/>
          </a:xfrm>
          <a:prstGeom prst="ellipse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течение десяти дней со дня поступления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заявления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2422" y="55721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39.17 Земельного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чем тридцать дней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поступления заявления о предоставлении земельного участка уполномоченный орган рассматривает поступившее заявление</a:t>
            </a:r>
          </a:p>
        </p:txBody>
      </p:sp>
      <p:sp>
        <p:nvSpPr>
          <p:cNvPr id="36" name="Овал 35"/>
          <p:cNvSpPr/>
          <p:nvPr/>
        </p:nvSpPr>
        <p:spPr>
          <a:xfrm>
            <a:off x="71406" y="142852"/>
            <a:ext cx="500066" cy="428628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928926" y="145523"/>
            <a:ext cx="500066" cy="425957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Овал 38"/>
          <p:cNvSpPr/>
          <p:nvPr/>
        </p:nvSpPr>
        <p:spPr>
          <a:xfrm>
            <a:off x="6109790" y="145522"/>
            <a:ext cx="462474" cy="425958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Овал 39"/>
          <p:cNvSpPr/>
          <p:nvPr/>
        </p:nvSpPr>
        <p:spPr>
          <a:xfrm>
            <a:off x="6286512" y="2000240"/>
            <a:ext cx="500066" cy="428628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8358214" y="4357694"/>
            <a:ext cx="500066" cy="428629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2714612" y="753487"/>
            <a:ext cx="500066" cy="48463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34"/>
          <p:cNvSpPr/>
          <p:nvPr/>
        </p:nvSpPr>
        <p:spPr>
          <a:xfrm>
            <a:off x="5929322" y="753487"/>
            <a:ext cx="428628" cy="48463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7593339" y="1678888"/>
            <a:ext cx="517754" cy="542959"/>
          </a:xfrm>
          <a:prstGeom prst="chevron">
            <a:avLst>
              <a:gd name="adj" fmla="val 5511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7429520" y="3857628"/>
            <a:ext cx="500066" cy="500066"/>
          </a:xfrm>
          <a:prstGeom prst="chevron">
            <a:avLst>
              <a:gd name="adj" fmla="val 5161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ашивка 29"/>
          <p:cNvSpPr/>
          <p:nvPr/>
        </p:nvSpPr>
        <p:spPr>
          <a:xfrm rot="16200000">
            <a:off x="4600002" y="3829626"/>
            <a:ext cx="571504" cy="484632"/>
          </a:xfrm>
          <a:prstGeom prst="chevron">
            <a:avLst>
              <a:gd name="adj" fmla="val 583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rot="9474533">
            <a:off x="3155646" y="2055947"/>
            <a:ext cx="424434" cy="440527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7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071934" y="4071942"/>
            <a:ext cx="7143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0" y="44624"/>
            <a:ext cx="9061203" cy="669674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6035685" y="4321975"/>
            <a:ext cx="1643868" cy="79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326026" y="3325902"/>
            <a:ext cx="348502" cy="57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2143108" y="3500438"/>
            <a:ext cx="4714908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072066" y="3714752"/>
            <a:ext cx="3357586" cy="107157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наличии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оснований для отказа в предоставлении земельного участка, предусмотренных статьей 39.16 Земельного кодекса Российской Федерации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86380" y="5143512"/>
            <a:ext cx="3071834" cy="1071569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подготовка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направление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заявителю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решения об отказе в предоставлении земельного участка</a:t>
            </a:r>
            <a:endParaRPr lang="ru-RU" sz="1400" kern="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304420" y="4314295"/>
            <a:ext cx="1652545" cy="2483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00034" y="3714752"/>
            <a:ext cx="3214710" cy="1143008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отсутствии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оснований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для отказа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предоставлении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земельного участка, предусмотренных статьей 39.16 Земельного кодекса Российской Федерации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42910" y="5152982"/>
            <a:ext cx="3000395" cy="107444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подготовка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направление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заявителю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договора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аренды земельного участка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3808" y="428604"/>
            <a:ext cx="6066531" cy="2682015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ru-RU" sz="1200" kern="0" dirty="0">
              <a:solidFill>
                <a:sysClr val="window" lastClr="FFFFFF"/>
              </a:solidFill>
              <a:latin typeface="Times New Roman"/>
              <a:ea typeface="Times New Roman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43809" y="1357298"/>
            <a:ext cx="4207132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Направление межведомственных запросов</a:t>
            </a:r>
            <a:endParaRPr lang="ru-RU" sz="1400" kern="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47081" y="2000241"/>
            <a:ext cx="5541343" cy="9286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Проведение анализа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полученных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сведений,  установление наличия/отсутствия </a:t>
            </a:r>
            <a:r>
              <a:rPr lang="ru-RU" sz="1400" kern="0" dirty="0">
                <a:solidFill>
                  <a:schemeClr val="tx1"/>
                </a:solidFill>
                <a:latin typeface="Times New Roman"/>
                <a:ea typeface="Times New Roman"/>
              </a:rPr>
              <a:t>оснований для отказа в предоставлении земельного участка, предусмотренных статьей 39.16 Земельного кодекса Российской </a:t>
            </a:r>
            <a:r>
              <a:rPr lang="ru-RU" sz="1400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Федерации</a:t>
            </a:r>
            <a:endParaRPr lang="ru-RU" sz="1400" kern="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6182" y="571480"/>
            <a:ext cx="40209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Рассмотрение заявления о предоставлении </a:t>
            </a:r>
          </a:p>
          <a:p>
            <a:pPr algn="ctr"/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муниципальной услуги</a:t>
            </a:r>
            <a:endParaRPr lang="ru-RU" sz="1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8143900" y="571481"/>
            <a:ext cx="642942" cy="571504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000496" y="3857628"/>
            <a:ext cx="714380" cy="642942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4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0" y="44624"/>
            <a:ext cx="9061203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1638" y="980728"/>
            <a:ext cx="8772525" cy="5442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Заявление о предоставлении земельного участка в аренду без проведения торгов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подлежит оформлению в соответствии с требованиями пункта 1 статьи 39.17 Земельного кодекса Российской Федерации с указанием: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 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фамилии, имени, отчества, места жительства заявителя и реквизитов документа, удостоверяющего личность заявителя (для гражданина);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наименования и места нахождения заявителя (для юридического лица), а также государственного регистрационного номера записи о государственной регистрации юридического лица в едином государственном реестре юридических лиц, идентификационного номера налогоплательщика, за исключением случаев, если заявителем является иностранное юридическое лицо;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кадастрового номера испрашиваемого земельного участка;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основания предоставления земельного участка без проведения торгов из числа предусмотренных пунктом 2 статьи 39.6 Земельного кодекса Российской Федерации;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 вида права, на котором заявитель желает приобрести земельный участок, если предоставление земельного участка указанному заявителю допускается на нескольких видах прав (аренда);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цели использования земельного участка;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почтового адреса и (или) адреса электронной почты для связи с заявителем;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 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реквизитов решения об изъятии земельного участка для государственных или муниципальных нужд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 случае, если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земельный участок предоставляется взамен земельного участка, изымаемого для государственных или муниципальных нужд;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реквизитов решения об утверждении документа территориального планирования и (или) проекта планировки территории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 случае, если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земельный участок предоставляется для размещения объектов, предусмотренных этим документом и (или) этим проектом;</a:t>
            </a:r>
          </a:p>
          <a:p>
            <a:pPr marR="0" lvl="0" indent="2667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- реквизитов решения о предварительном согласовании предоставления земельного участка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 случае, если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испрашиваемый земельный участок образовывался или его границы уточнялись на основании данного решения.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116632"/>
            <a:ext cx="7920880" cy="57748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Оформление заявления о предоставлении земельного участка в аренду без проведения торгов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20" y="142852"/>
            <a:ext cx="571503" cy="500066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82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1203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1638" y="1196752"/>
            <a:ext cx="8772525" cy="52265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  <a:p>
            <a:pPr lvl="0" algn="just"/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К заявлению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о предоставлении земельного участка в аренду без проведения торгов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в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соответствии с требованиями пункта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2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статьи 39.17 Земельного кодекса Российской Федерации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прилагаются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документы, предусмотренные подпунктами 1 и 4 - 6 пункта 2 статьи 39.15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указанного Кодекса, а именно:</a:t>
            </a:r>
          </a:p>
          <a:p>
            <a:pPr lvl="0" algn="ctr"/>
            <a:endParaRPr lang="ru-RU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lvl="0" indent="355600" algn="just"/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- документы, подтверждающие право заявителя на приобретение земельного участка без проведения торгов и предусмотренные перечнем, установленным уполномоченным Правительством Российской Федерации федеральным органом исполнительной власти, за исключением документов, которые должны быть представлены в уполномоченный орган в порядке межведомственного информационного взаимодействия;</a:t>
            </a:r>
          </a:p>
          <a:p>
            <a:pPr lvl="0" indent="355600" algn="just"/>
            <a:r>
              <a:rPr lang="ru-RU" sz="1400" b="1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Перечень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документов, подтверждающих право заявителя на приобретение земельного участка без проведения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торгов,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утвержден п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риказом </a:t>
            </a:r>
            <a:r>
              <a:rPr lang="ru-RU" sz="1400" b="1" kern="0" dirty="0" err="1">
                <a:solidFill>
                  <a:sysClr val="windowText" lastClr="000000"/>
                </a:solidFill>
                <a:latin typeface="Times New Roman"/>
                <a:ea typeface="Times New Roman"/>
              </a:rPr>
              <a:t>Росреестра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 от 02.09.2020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№ П/0321.</a:t>
            </a:r>
          </a:p>
          <a:p>
            <a:pPr lvl="0" indent="355600" algn="just"/>
            <a:r>
              <a:rPr lang="ru-RU" sz="1400" kern="0" dirty="0" smtClean="0">
                <a:latin typeface="Times New Roman"/>
                <a:ea typeface="Times New Roman"/>
              </a:rPr>
              <a:t>Следует отметить, что </a:t>
            </a:r>
            <a:r>
              <a:rPr lang="ru-RU" sz="1400" b="1" kern="0" dirty="0" smtClean="0">
                <a:latin typeface="Times New Roman"/>
                <a:ea typeface="Times New Roman"/>
              </a:rPr>
              <a:t>пункт 2 статьи 39.6  </a:t>
            </a:r>
            <a:r>
              <a:rPr lang="ru-RU" sz="1400" kern="0" dirty="0" smtClean="0">
                <a:latin typeface="Times New Roman"/>
                <a:ea typeface="Times New Roman"/>
              </a:rPr>
              <a:t>Земельного кодекса Российской Федерации закрепляет  </a:t>
            </a:r>
            <a:r>
              <a:rPr lang="ru-RU" sz="1400" kern="0" dirty="0">
                <a:latin typeface="Times New Roman"/>
                <a:ea typeface="Times New Roman"/>
              </a:rPr>
              <a:t>множество случаев </a:t>
            </a:r>
            <a:r>
              <a:rPr lang="ru-RU" sz="1400" kern="0" dirty="0" smtClean="0">
                <a:latin typeface="Times New Roman"/>
                <a:ea typeface="Times New Roman"/>
              </a:rPr>
              <a:t>предоставления земельных участков, находящихся </a:t>
            </a:r>
            <a:r>
              <a:rPr lang="ru-RU" sz="1400" kern="0" dirty="0">
                <a:latin typeface="Times New Roman"/>
                <a:ea typeface="Times New Roman"/>
              </a:rPr>
              <a:t>в государственной или муниципальной собственности, </a:t>
            </a:r>
            <a:r>
              <a:rPr lang="ru-RU" sz="1400" kern="0" dirty="0" smtClean="0">
                <a:latin typeface="Times New Roman"/>
                <a:ea typeface="Times New Roman"/>
              </a:rPr>
              <a:t>в аренду без </a:t>
            </a:r>
            <a:r>
              <a:rPr lang="ru-RU" sz="1400" kern="0" dirty="0">
                <a:latin typeface="Times New Roman"/>
                <a:ea typeface="Times New Roman"/>
              </a:rPr>
              <a:t>проведения </a:t>
            </a:r>
            <a:r>
              <a:rPr lang="ru-RU" sz="1400" kern="0" dirty="0" smtClean="0">
                <a:latin typeface="Times New Roman"/>
                <a:ea typeface="Times New Roman"/>
              </a:rPr>
              <a:t>торгов. При этом предусмотренные </a:t>
            </a:r>
            <a:r>
              <a:rPr lang="ru-RU" sz="1400" kern="0" dirty="0">
                <a:latin typeface="Times New Roman"/>
                <a:ea typeface="Times New Roman"/>
              </a:rPr>
              <a:t>Перечнем (</a:t>
            </a:r>
            <a:r>
              <a:rPr lang="ru-RU" sz="1400" kern="0" dirty="0" smtClean="0">
                <a:latin typeface="Times New Roman"/>
                <a:ea typeface="Times New Roman"/>
              </a:rPr>
              <a:t>Приказом </a:t>
            </a:r>
            <a:r>
              <a:rPr lang="ru-RU" sz="1400" kern="0" dirty="0" err="1">
                <a:latin typeface="Times New Roman"/>
                <a:ea typeface="Times New Roman"/>
              </a:rPr>
              <a:t>Росреестра</a:t>
            </a:r>
            <a:r>
              <a:rPr lang="ru-RU" sz="1400" kern="0" dirty="0">
                <a:latin typeface="Times New Roman"/>
                <a:ea typeface="Times New Roman"/>
              </a:rPr>
              <a:t> </a:t>
            </a:r>
            <a:r>
              <a:rPr lang="ru-RU" sz="1400" kern="0" dirty="0" smtClean="0">
                <a:latin typeface="Times New Roman"/>
                <a:ea typeface="Times New Roman"/>
              </a:rPr>
              <a:t/>
            </a:r>
            <a:br>
              <a:rPr lang="ru-RU" sz="1400" kern="0" dirty="0" smtClean="0">
                <a:latin typeface="Times New Roman"/>
                <a:ea typeface="Times New Roman"/>
              </a:rPr>
            </a:br>
            <a:r>
              <a:rPr lang="ru-RU" sz="1400" kern="0" dirty="0" smtClean="0">
                <a:latin typeface="Times New Roman"/>
                <a:ea typeface="Times New Roman"/>
              </a:rPr>
              <a:t>от </a:t>
            </a:r>
            <a:r>
              <a:rPr lang="ru-RU" sz="1400" kern="0" dirty="0">
                <a:latin typeface="Times New Roman"/>
                <a:ea typeface="Times New Roman"/>
              </a:rPr>
              <a:t>02.09.2020 № П/0321) документы прилагаются </a:t>
            </a:r>
            <a:r>
              <a:rPr lang="ru-RU" sz="1400" b="1" i="1" u="sng" kern="0" dirty="0">
                <a:latin typeface="Times New Roman"/>
                <a:ea typeface="Times New Roman"/>
              </a:rPr>
              <a:t>в зависимости от указываемого в заявлении </a:t>
            </a:r>
            <a:r>
              <a:rPr lang="ru-RU" sz="1400" b="1" i="1" u="sng" kern="0" dirty="0" smtClean="0">
                <a:latin typeface="Times New Roman"/>
                <a:ea typeface="Times New Roman"/>
              </a:rPr>
              <a:t>основания (случая) </a:t>
            </a:r>
            <a:r>
              <a:rPr lang="ru-RU" sz="1400" b="1" i="1" u="sng" kern="0" dirty="0">
                <a:latin typeface="Times New Roman"/>
                <a:ea typeface="Times New Roman"/>
              </a:rPr>
              <a:t>предоставления земельного участка без проведения торгов</a:t>
            </a:r>
            <a:r>
              <a:rPr lang="ru-RU" sz="1400" b="1" i="1" kern="0" dirty="0" smtClean="0">
                <a:latin typeface="Times New Roman"/>
                <a:ea typeface="Times New Roman"/>
              </a:rPr>
              <a:t>.</a:t>
            </a:r>
          </a:p>
          <a:p>
            <a:pPr lvl="0" algn="just"/>
            <a:endParaRPr lang="ru-RU" sz="1400" kern="0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lvl="0" indent="355600" algn="just"/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-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 документ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, подтверждающий полномочия представителя заявителя, в случае, если с заявлением о предварительном согласовании предоставления земельного участка обращается представитель заявителя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;</a:t>
            </a:r>
          </a:p>
          <a:p>
            <a:pPr marL="3175" lvl="0" indent="352425" algn="just">
              <a:buFontTx/>
              <a:buChar char="-"/>
            </a:pPr>
            <a:endParaRPr lang="ru-RU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marL="3175" lvl="0" indent="352425" algn="just"/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-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заверенный перевод на русский язык документов о государственной регистрации юридического лица в соответствии с законодательством иностранного государства в случае, если заявителем является иностранное юридическое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лицо.</a:t>
            </a:r>
            <a:endParaRPr lang="ru-RU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lvl="0"/>
            <a:endParaRPr lang="ru-RU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1933" y="145523"/>
            <a:ext cx="8064896" cy="7308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Сбор пакета документов, прилагаемых к заявлению</a:t>
            </a:r>
            <a:r>
              <a:rPr kumimoji="0" lang="ru-RU" sz="14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о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предоставлении земельного участка в аренду без проведения торгов</a:t>
            </a:r>
          </a:p>
        </p:txBody>
      </p:sp>
      <p:sp>
        <p:nvSpPr>
          <p:cNvPr id="8" name="Овал 7"/>
          <p:cNvSpPr/>
          <p:nvPr/>
        </p:nvSpPr>
        <p:spPr>
          <a:xfrm>
            <a:off x="357158" y="214290"/>
            <a:ext cx="571504" cy="571504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632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0" y="44624"/>
            <a:ext cx="9061203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1638" y="1357298"/>
            <a:ext cx="8772525" cy="4929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200" dirty="0" smtClean="0">
              <a:solidFill>
                <a:srgbClr val="000000"/>
              </a:solidFill>
              <a:latin typeface="&amp;quot"/>
            </a:endParaRPr>
          </a:p>
          <a:p>
            <a:pPr indent="355600" algn="just">
              <a:spcAft>
                <a:spcPts val="600"/>
              </a:spcAft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Заявления от граждан и юридических лиц по вопросам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предоставления земельных участков, находящихся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ведении органов местного самоуправления или в собственности муниципального образования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без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проведения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торгов оформляются в адрес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Дальнереченского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подаются: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 личном обращении заявителя непосредственно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делопроизводства администрации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Дальнереченского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Дальнереченск, ул. Победы, 13,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№ 25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);</a:t>
            </a: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Tx/>
              <a:buChar char="-"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посредством Интернет-приемной на официальном сайте администрации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Дальнереченского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информационно-телекоммуникационной сети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Интернет: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dalnerechensk@mo.primorsky.ru</a:t>
            </a:r>
            <a:endParaRPr lang="ru-RU" sz="1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при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личном обращении заявителя в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многофункциональный центр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предоставления государственных и муниципальных услуг,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расположенный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г.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Дальнереченске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адресу: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г. Дальнереченск, ул. Ленина, 101.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Единый телефон для справок: (423)222-11-11</a:t>
            </a:r>
            <a:endParaRPr lang="ru-RU" sz="1400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400" kern="0" dirty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55600" algn="just">
              <a:spcAft>
                <a:spcPts val="600"/>
              </a:spcAft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Сведения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месте нахождения, графике работы, адресе электронной почты, контактных телефонах МФЦ расположены на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сайте: </a:t>
            </a:r>
            <a:r>
              <a:rPr lang="en-US" sz="1400" b="1" i="1" u="sng" kern="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https://mfc-25.ru</a:t>
            </a:r>
            <a:endParaRPr lang="ru-RU" sz="1400" b="1" i="1" kern="0" dirty="0" smtClean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7800" lvl="0" indent="-177800" algn="just">
              <a:buFontTx/>
              <a:buChar char="-"/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использованием федеральной государственной информационной системы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«Единый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портал государственных и муниципальных услуг (функций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)»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sz="1400" b="1" i="1" u="sng" kern="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www.gosuslugi.ru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</a:t>
            </a:r>
            <a:endParaRPr lang="ru-RU" sz="1400" kern="0" dirty="0" smtClean="0">
              <a:solidFill>
                <a:sysClr val="windowText" lastClr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77800" lvl="0" indent="-177800" algn="just">
              <a:buFontTx/>
              <a:buChar char="-"/>
            </a:pP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 использованием региональной 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государственной информационной системы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«Региональный </a:t>
            </a:r>
            <a:r>
              <a:rPr lang="ru-RU" sz="1400" b="1" kern="0" dirty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портал государственных и муниципальных </a:t>
            </a:r>
            <a:r>
              <a:rPr lang="ru-RU" sz="1400" b="1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услуг (функций)» 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1400" b="1" i="1" u="sng" kern="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https://pu.primorsky.ru</a:t>
            </a:r>
            <a:r>
              <a:rPr lang="ru-RU" sz="1400" kern="0" dirty="0" smtClean="0">
                <a:solidFill>
                  <a:sysClr val="windowText" lastClr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214290"/>
            <a:ext cx="8501122" cy="7143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</a:rPr>
              <a:t>Подача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заявления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 прилагаемых к нему документов </a:t>
            </a:r>
          </a:p>
          <a:p>
            <a:pPr algn="ctr"/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предоставлении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земельных участков в аренду </a:t>
            </a:r>
            <a:r>
              <a:rPr lang="ru-RU" sz="1400" b="1" i="1" kern="0" dirty="0">
                <a:solidFill>
                  <a:schemeClr val="tx1"/>
                </a:solidFill>
                <a:latin typeface="Times New Roman"/>
                <a:ea typeface="Times New Roman"/>
              </a:rPr>
              <a:t>без проведения </a:t>
            </a:r>
            <a:r>
              <a:rPr lang="ru-RU" sz="1400" b="1" i="1" kern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торгов</a:t>
            </a:r>
            <a:endParaRPr lang="ru-RU" sz="1400" b="1" i="1" kern="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406" y="285728"/>
            <a:ext cx="571504" cy="571504"/>
          </a:xfrm>
          <a:prstGeom prst="ellipse">
            <a:avLst/>
          </a:prstGeom>
          <a:solidFill>
            <a:schemeClr val="accent6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82492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535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 Олеговна Синицкая</dc:creator>
  <cp:lastModifiedBy>master</cp:lastModifiedBy>
  <cp:revision>53</cp:revision>
  <dcterms:created xsi:type="dcterms:W3CDTF">2022-04-14T05:37:17Z</dcterms:created>
  <dcterms:modified xsi:type="dcterms:W3CDTF">2022-05-26T01:59:36Z</dcterms:modified>
</cp:coreProperties>
</file>